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91" r:id="rId1"/>
  </p:sldMasterIdLst>
  <p:notesMasterIdLst>
    <p:notesMasterId r:id="rId79"/>
  </p:notesMasterIdLst>
  <p:sldIdLst>
    <p:sldId id="272" r:id="rId2"/>
    <p:sldId id="265" r:id="rId3"/>
    <p:sldId id="359" r:id="rId4"/>
    <p:sldId id="353" r:id="rId5"/>
    <p:sldId id="358" r:id="rId6"/>
    <p:sldId id="354" r:id="rId7"/>
    <p:sldId id="356" r:id="rId8"/>
    <p:sldId id="357" r:id="rId9"/>
    <p:sldId id="352" r:id="rId10"/>
    <p:sldId id="361" r:id="rId11"/>
    <p:sldId id="362" r:id="rId12"/>
    <p:sldId id="363" r:id="rId13"/>
    <p:sldId id="355" r:id="rId14"/>
    <p:sldId id="274" r:id="rId15"/>
    <p:sldId id="366" r:id="rId16"/>
    <p:sldId id="364" r:id="rId17"/>
    <p:sldId id="275" r:id="rId18"/>
    <p:sldId id="360" r:id="rId19"/>
    <p:sldId id="279" r:id="rId20"/>
    <p:sldId id="284" r:id="rId21"/>
    <p:sldId id="288" r:id="rId22"/>
    <p:sldId id="368" r:id="rId23"/>
    <p:sldId id="343" r:id="rId24"/>
    <p:sldId id="344" r:id="rId25"/>
    <p:sldId id="346" r:id="rId26"/>
    <p:sldId id="347" r:id="rId27"/>
    <p:sldId id="348" r:id="rId28"/>
    <p:sldId id="283" r:id="rId29"/>
    <p:sldId id="342" r:id="rId30"/>
    <p:sldId id="350" r:id="rId31"/>
    <p:sldId id="289" r:id="rId32"/>
    <p:sldId id="290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10" r:id="rId48"/>
    <p:sldId id="311" r:id="rId49"/>
    <p:sldId id="312" r:id="rId50"/>
    <p:sldId id="314" r:id="rId51"/>
    <p:sldId id="315" r:id="rId52"/>
    <p:sldId id="341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E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1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0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presProps" Target="pres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59080-1CD3-4F26-AF66-F8370F7C68EF}" type="doc">
      <dgm:prSet loTypeId="urn:microsoft.com/office/officeart/2005/8/layout/bProcess4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CE96E0FF-D444-4FBA-968D-5A308BFBB0BF}">
      <dgm:prSet phldrT="[Text]"/>
      <dgm:spPr/>
      <dgm:t>
        <a:bodyPr/>
        <a:lstStyle/>
        <a:p>
          <a:r>
            <a:rPr lang="en-IN" dirty="0"/>
            <a:t>Sprint 0: Prep</a:t>
          </a:r>
        </a:p>
      </dgm:t>
    </dgm:pt>
    <dgm:pt modelId="{50161BE7-A7EC-4376-80CB-9544A82564BC}" type="parTrans" cxnId="{56C3F80D-775A-46BA-A5B2-4C8DADD1AA83}">
      <dgm:prSet/>
      <dgm:spPr/>
      <dgm:t>
        <a:bodyPr/>
        <a:lstStyle/>
        <a:p>
          <a:endParaRPr lang="en-IN"/>
        </a:p>
      </dgm:t>
    </dgm:pt>
    <dgm:pt modelId="{F4E11104-CC2D-4156-BAE5-271B40156DEE}" type="sibTrans" cxnId="{56C3F80D-775A-46BA-A5B2-4C8DADD1AA83}">
      <dgm:prSet/>
      <dgm:spPr/>
      <dgm:t>
        <a:bodyPr/>
        <a:lstStyle/>
        <a:p>
          <a:endParaRPr lang="en-IN"/>
        </a:p>
      </dgm:t>
    </dgm:pt>
    <dgm:pt modelId="{8D814DA5-F07E-4C05-AB78-D74943FDC0BD}">
      <dgm:prSet phldrT="[Text]"/>
      <dgm:spPr/>
      <dgm:t>
        <a:bodyPr/>
        <a:lstStyle/>
        <a:p>
          <a:r>
            <a:rPr lang="en-IN" dirty="0"/>
            <a:t>Sprint 1: Scoping</a:t>
          </a:r>
        </a:p>
      </dgm:t>
    </dgm:pt>
    <dgm:pt modelId="{8501393B-1520-4544-8201-73AC4A924325}" type="parTrans" cxnId="{1121B103-E991-4EB0-AAB1-64EA3BE1DED1}">
      <dgm:prSet/>
      <dgm:spPr/>
      <dgm:t>
        <a:bodyPr/>
        <a:lstStyle/>
        <a:p>
          <a:endParaRPr lang="en-IN"/>
        </a:p>
      </dgm:t>
    </dgm:pt>
    <dgm:pt modelId="{431CDCD4-BDDE-4E48-A502-968485A651A2}" type="sibTrans" cxnId="{1121B103-E991-4EB0-AAB1-64EA3BE1DED1}">
      <dgm:prSet/>
      <dgm:spPr/>
      <dgm:t>
        <a:bodyPr/>
        <a:lstStyle/>
        <a:p>
          <a:endParaRPr lang="en-IN"/>
        </a:p>
      </dgm:t>
    </dgm:pt>
    <dgm:pt modelId="{FDCB65C7-E4A6-49DB-8DA0-8EE41A2A3520}">
      <dgm:prSet phldrT="[Text]"/>
      <dgm:spPr/>
      <dgm:t>
        <a:bodyPr/>
        <a:lstStyle/>
        <a:p>
          <a:r>
            <a:rPr lang="en-IN" dirty="0"/>
            <a:t>Sprint 2: Requirements</a:t>
          </a:r>
        </a:p>
      </dgm:t>
    </dgm:pt>
    <dgm:pt modelId="{9B517A01-72DF-49DE-8B31-614DEE7AF2A4}" type="parTrans" cxnId="{2ADEA0E2-3AAD-499C-9225-25D6907587C9}">
      <dgm:prSet/>
      <dgm:spPr/>
      <dgm:t>
        <a:bodyPr/>
        <a:lstStyle/>
        <a:p>
          <a:endParaRPr lang="en-IN"/>
        </a:p>
      </dgm:t>
    </dgm:pt>
    <dgm:pt modelId="{6F2D2924-5B19-4FC8-9036-472D3449A329}" type="sibTrans" cxnId="{2ADEA0E2-3AAD-499C-9225-25D6907587C9}">
      <dgm:prSet/>
      <dgm:spPr/>
      <dgm:t>
        <a:bodyPr/>
        <a:lstStyle/>
        <a:p>
          <a:endParaRPr lang="en-IN"/>
        </a:p>
      </dgm:t>
    </dgm:pt>
    <dgm:pt modelId="{4AC428E1-9A4D-41BB-A9CB-36E8500640D9}">
      <dgm:prSet phldrT="[Text]"/>
      <dgm:spPr/>
      <dgm:t>
        <a:bodyPr/>
        <a:lstStyle/>
        <a:p>
          <a:r>
            <a:rPr lang="en-IN" dirty="0"/>
            <a:t>Sprint 3: High Level Design</a:t>
          </a:r>
        </a:p>
      </dgm:t>
    </dgm:pt>
    <dgm:pt modelId="{DAC1BFF7-FE8A-4AED-BDD1-955E68B499F3}" type="parTrans" cxnId="{54A40AFA-E848-49A7-ABEB-50E9E9DE41B3}">
      <dgm:prSet/>
      <dgm:spPr/>
      <dgm:t>
        <a:bodyPr/>
        <a:lstStyle/>
        <a:p>
          <a:endParaRPr lang="en-IN"/>
        </a:p>
      </dgm:t>
    </dgm:pt>
    <dgm:pt modelId="{2FBF8F5F-39C8-451B-A088-81F19DE6724A}" type="sibTrans" cxnId="{54A40AFA-E848-49A7-ABEB-50E9E9DE41B3}">
      <dgm:prSet/>
      <dgm:spPr/>
      <dgm:t>
        <a:bodyPr/>
        <a:lstStyle/>
        <a:p>
          <a:endParaRPr lang="en-IN"/>
        </a:p>
      </dgm:t>
    </dgm:pt>
    <dgm:pt modelId="{12D88704-4601-47C0-99E9-D99EEFE6D76D}">
      <dgm:prSet phldrT="[Text]"/>
      <dgm:spPr/>
      <dgm:t>
        <a:bodyPr/>
        <a:lstStyle/>
        <a:p>
          <a:r>
            <a:rPr lang="en-IN" dirty="0"/>
            <a:t>Sprint 4: Scheduling &amp; Testing / R1</a:t>
          </a:r>
        </a:p>
      </dgm:t>
    </dgm:pt>
    <dgm:pt modelId="{D795EECC-0321-4602-9D68-2D77004B172F}" type="parTrans" cxnId="{F59F5038-C557-411D-811A-B64CE306956F}">
      <dgm:prSet/>
      <dgm:spPr/>
      <dgm:t>
        <a:bodyPr/>
        <a:lstStyle/>
        <a:p>
          <a:endParaRPr lang="en-IN"/>
        </a:p>
      </dgm:t>
    </dgm:pt>
    <dgm:pt modelId="{D90E509A-5FB3-48FD-B029-B80A82973582}" type="sibTrans" cxnId="{F59F5038-C557-411D-811A-B64CE306956F}">
      <dgm:prSet/>
      <dgm:spPr/>
      <dgm:t>
        <a:bodyPr/>
        <a:lstStyle/>
        <a:p>
          <a:endParaRPr lang="en-IN"/>
        </a:p>
      </dgm:t>
    </dgm:pt>
    <dgm:pt modelId="{1C7D685A-6CBE-4404-99FE-7691724A2EF2}">
      <dgm:prSet phldrT="[Text]"/>
      <dgm:spPr/>
      <dgm:t>
        <a:bodyPr/>
        <a:lstStyle/>
        <a:p>
          <a:r>
            <a:rPr lang="en-IN" dirty="0"/>
            <a:t>Sprint 5: Detailed Design</a:t>
          </a:r>
        </a:p>
      </dgm:t>
    </dgm:pt>
    <dgm:pt modelId="{74653BB7-20B2-4878-8E49-7E82D9EA9190}" type="parTrans" cxnId="{9173EE7B-2DC1-4A9A-83AC-B53740C0CADD}">
      <dgm:prSet/>
      <dgm:spPr/>
      <dgm:t>
        <a:bodyPr/>
        <a:lstStyle/>
        <a:p>
          <a:endParaRPr lang="en-IN"/>
        </a:p>
      </dgm:t>
    </dgm:pt>
    <dgm:pt modelId="{E805B33F-61A3-44A6-9218-5761C899CFD1}" type="sibTrans" cxnId="{9173EE7B-2DC1-4A9A-83AC-B53740C0CADD}">
      <dgm:prSet/>
      <dgm:spPr/>
      <dgm:t>
        <a:bodyPr/>
        <a:lstStyle/>
        <a:p>
          <a:endParaRPr lang="en-IN"/>
        </a:p>
      </dgm:t>
    </dgm:pt>
    <dgm:pt modelId="{B485F64C-2DCB-46B1-B8EC-3593BC569FE3}">
      <dgm:prSet phldrT="[Text]"/>
      <dgm:spPr/>
      <dgm:t>
        <a:bodyPr/>
        <a:lstStyle/>
        <a:p>
          <a:r>
            <a:rPr lang="en-IN" dirty="0"/>
            <a:t>Sprint 6: Patterns</a:t>
          </a:r>
        </a:p>
      </dgm:t>
    </dgm:pt>
    <dgm:pt modelId="{94339ED7-68A4-4F9C-93E9-58DA97C681DB}" type="parTrans" cxnId="{983E1A51-6AA6-46C3-AAAD-0DE631CF47EB}">
      <dgm:prSet/>
      <dgm:spPr/>
      <dgm:t>
        <a:bodyPr/>
        <a:lstStyle/>
        <a:p>
          <a:endParaRPr lang="en-IN"/>
        </a:p>
      </dgm:t>
    </dgm:pt>
    <dgm:pt modelId="{DF872826-4660-45DA-8029-A29A89630C74}" type="sibTrans" cxnId="{983E1A51-6AA6-46C3-AAAD-0DE631CF47EB}">
      <dgm:prSet/>
      <dgm:spPr/>
      <dgm:t>
        <a:bodyPr/>
        <a:lstStyle/>
        <a:p>
          <a:endParaRPr lang="en-IN"/>
        </a:p>
      </dgm:t>
    </dgm:pt>
    <dgm:pt modelId="{5ECF223D-F001-4BD1-99AC-C105D3DDD95D}">
      <dgm:prSet phldrT="[Text]"/>
      <dgm:spPr/>
      <dgm:t>
        <a:bodyPr/>
        <a:lstStyle/>
        <a:p>
          <a:r>
            <a:rPr lang="en-IN" dirty="0"/>
            <a:t>Sprint 7: </a:t>
          </a:r>
          <a:r>
            <a:rPr lang="en-IN"/>
            <a:t>Anti Patterns / R2</a:t>
          </a:r>
          <a:endParaRPr lang="en-IN" dirty="0"/>
        </a:p>
      </dgm:t>
    </dgm:pt>
    <dgm:pt modelId="{F3B54A8E-4758-4A9A-83AF-5F4F18998C50}" type="parTrans" cxnId="{237B6ACA-4B12-41E7-8EB2-E370B2EF509D}">
      <dgm:prSet/>
      <dgm:spPr/>
      <dgm:t>
        <a:bodyPr/>
        <a:lstStyle/>
        <a:p>
          <a:endParaRPr lang="en-IN"/>
        </a:p>
      </dgm:t>
    </dgm:pt>
    <dgm:pt modelId="{7B9BC463-9323-48C1-9942-1892E7F6C755}" type="sibTrans" cxnId="{237B6ACA-4B12-41E7-8EB2-E370B2EF509D}">
      <dgm:prSet/>
      <dgm:spPr/>
      <dgm:t>
        <a:bodyPr/>
        <a:lstStyle/>
        <a:p>
          <a:endParaRPr lang="en-IN"/>
        </a:p>
      </dgm:t>
    </dgm:pt>
    <dgm:pt modelId="{EAA6B991-C3BD-45C1-AF4A-3B289A8EC5DE}">
      <dgm:prSet phldrT="[Text]"/>
      <dgm:spPr/>
      <dgm:t>
        <a:bodyPr/>
        <a:lstStyle/>
        <a:p>
          <a:r>
            <a:rPr lang="en-IN" dirty="0"/>
            <a:t>Sprint 8: Finale</a:t>
          </a:r>
        </a:p>
      </dgm:t>
    </dgm:pt>
    <dgm:pt modelId="{6C2CB530-5CA6-44C0-A738-AE66849A1913}" type="parTrans" cxnId="{9C4AB794-7DD9-457E-B45A-999440388172}">
      <dgm:prSet/>
      <dgm:spPr/>
      <dgm:t>
        <a:bodyPr/>
        <a:lstStyle/>
        <a:p>
          <a:endParaRPr lang="en-IN"/>
        </a:p>
      </dgm:t>
    </dgm:pt>
    <dgm:pt modelId="{F172E81C-25A8-453A-ABA1-5DC4A927F514}" type="sibTrans" cxnId="{9C4AB794-7DD9-457E-B45A-999440388172}">
      <dgm:prSet/>
      <dgm:spPr/>
      <dgm:t>
        <a:bodyPr/>
        <a:lstStyle/>
        <a:p>
          <a:endParaRPr lang="en-IN"/>
        </a:p>
      </dgm:t>
    </dgm:pt>
    <dgm:pt modelId="{79015243-BF60-466A-9CB5-13BFAA33486A}" type="pres">
      <dgm:prSet presAssocID="{42B59080-1CD3-4F26-AF66-F8370F7C68EF}" presName="Name0" presStyleCnt="0">
        <dgm:presLayoutVars>
          <dgm:dir/>
          <dgm:resizeHandles/>
        </dgm:presLayoutVars>
      </dgm:prSet>
      <dgm:spPr/>
    </dgm:pt>
    <dgm:pt modelId="{A704F07C-4338-4DC8-8EDE-36AB62A0C2B6}" type="pres">
      <dgm:prSet presAssocID="{CE96E0FF-D444-4FBA-968D-5A308BFBB0BF}" presName="compNode" presStyleCnt="0"/>
      <dgm:spPr/>
    </dgm:pt>
    <dgm:pt modelId="{C964A1E2-38CD-4BCB-B82A-B3359951DB39}" type="pres">
      <dgm:prSet presAssocID="{CE96E0FF-D444-4FBA-968D-5A308BFBB0BF}" presName="dummyConnPt" presStyleCnt="0"/>
      <dgm:spPr/>
    </dgm:pt>
    <dgm:pt modelId="{F6F1E7D6-66D1-4C82-A84D-F5107D9C5459}" type="pres">
      <dgm:prSet presAssocID="{CE96E0FF-D444-4FBA-968D-5A308BFBB0BF}" presName="node" presStyleLbl="node1" presStyleIdx="0" presStyleCnt="9">
        <dgm:presLayoutVars>
          <dgm:bulletEnabled val="1"/>
        </dgm:presLayoutVars>
      </dgm:prSet>
      <dgm:spPr/>
    </dgm:pt>
    <dgm:pt modelId="{0318FC0D-3946-4C52-998B-B682F0EC1770}" type="pres">
      <dgm:prSet presAssocID="{F4E11104-CC2D-4156-BAE5-271B40156DEE}" presName="sibTrans" presStyleLbl="bgSibTrans2D1" presStyleIdx="0" presStyleCnt="8"/>
      <dgm:spPr/>
    </dgm:pt>
    <dgm:pt modelId="{21368259-3327-4A4C-ACD8-01B2E1AFF453}" type="pres">
      <dgm:prSet presAssocID="{8D814DA5-F07E-4C05-AB78-D74943FDC0BD}" presName="compNode" presStyleCnt="0"/>
      <dgm:spPr/>
    </dgm:pt>
    <dgm:pt modelId="{65129205-4C21-41F1-8CE2-706D0A6F22F1}" type="pres">
      <dgm:prSet presAssocID="{8D814DA5-F07E-4C05-AB78-D74943FDC0BD}" presName="dummyConnPt" presStyleCnt="0"/>
      <dgm:spPr/>
    </dgm:pt>
    <dgm:pt modelId="{8CB5B452-39F6-4C08-8AAC-417DBAE88374}" type="pres">
      <dgm:prSet presAssocID="{8D814DA5-F07E-4C05-AB78-D74943FDC0BD}" presName="node" presStyleLbl="node1" presStyleIdx="1" presStyleCnt="9">
        <dgm:presLayoutVars>
          <dgm:bulletEnabled val="1"/>
        </dgm:presLayoutVars>
      </dgm:prSet>
      <dgm:spPr/>
    </dgm:pt>
    <dgm:pt modelId="{86F19E99-0610-4C1D-8807-ADB5DD0579F1}" type="pres">
      <dgm:prSet presAssocID="{431CDCD4-BDDE-4E48-A502-968485A651A2}" presName="sibTrans" presStyleLbl="bgSibTrans2D1" presStyleIdx="1" presStyleCnt="8"/>
      <dgm:spPr/>
    </dgm:pt>
    <dgm:pt modelId="{2D3C9A8C-97E0-4887-B49A-F940EBB7BF16}" type="pres">
      <dgm:prSet presAssocID="{FDCB65C7-E4A6-49DB-8DA0-8EE41A2A3520}" presName="compNode" presStyleCnt="0"/>
      <dgm:spPr/>
    </dgm:pt>
    <dgm:pt modelId="{C8BC52E1-D311-4ABE-93F7-128EBB955381}" type="pres">
      <dgm:prSet presAssocID="{FDCB65C7-E4A6-49DB-8DA0-8EE41A2A3520}" presName="dummyConnPt" presStyleCnt="0"/>
      <dgm:spPr/>
    </dgm:pt>
    <dgm:pt modelId="{DC8E8083-ECB6-46F2-8033-588E19EC795A}" type="pres">
      <dgm:prSet presAssocID="{FDCB65C7-E4A6-49DB-8DA0-8EE41A2A3520}" presName="node" presStyleLbl="node1" presStyleIdx="2" presStyleCnt="9">
        <dgm:presLayoutVars>
          <dgm:bulletEnabled val="1"/>
        </dgm:presLayoutVars>
      </dgm:prSet>
      <dgm:spPr/>
    </dgm:pt>
    <dgm:pt modelId="{F6BA5DB7-8580-4418-BC60-A4E315F280D0}" type="pres">
      <dgm:prSet presAssocID="{6F2D2924-5B19-4FC8-9036-472D3449A329}" presName="sibTrans" presStyleLbl="bgSibTrans2D1" presStyleIdx="2" presStyleCnt="8"/>
      <dgm:spPr/>
    </dgm:pt>
    <dgm:pt modelId="{D3BA39A2-6914-4ECA-8D75-909F2FC7FFBC}" type="pres">
      <dgm:prSet presAssocID="{4AC428E1-9A4D-41BB-A9CB-36E8500640D9}" presName="compNode" presStyleCnt="0"/>
      <dgm:spPr/>
    </dgm:pt>
    <dgm:pt modelId="{E57F1B36-E37E-4815-B1EB-93B179C12C78}" type="pres">
      <dgm:prSet presAssocID="{4AC428E1-9A4D-41BB-A9CB-36E8500640D9}" presName="dummyConnPt" presStyleCnt="0"/>
      <dgm:spPr/>
    </dgm:pt>
    <dgm:pt modelId="{5C4ED278-C263-4B74-84E7-7EE526A0040C}" type="pres">
      <dgm:prSet presAssocID="{4AC428E1-9A4D-41BB-A9CB-36E8500640D9}" presName="node" presStyleLbl="node1" presStyleIdx="3" presStyleCnt="9">
        <dgm:presLayoutVars>
          <dgm:bulletEnabled val="1"/>
        </dgm:presLayoutVars>
      </dgm:prSet>
      <dgm:spPr/>
    </dgm:pt>
    <dgm:pt modelId="{3BA639F6-6334-41D2-9575-3EB3E3444056}" type="pres">
      <dgm:prSet presAssocID="{2FBF8F5F-39C8-451B-A088-81F19DE6724A}" presName="sibTrans" presStyleLbl="bgSibTrans2D1" presStyleIdx="3" presStyleCnt="8"/>
      <dgm:spPr/>
    </dgm:pt>
    <dgm:pt modelId="{05545D98-688C-47A3-AA71-E9AB63561B41}" type="pres">
      <dgm:prSet presAssocID="{12D88704-4601-47C0-99E9-D99EEFE6D76D}" presName="compNode" presStyleCnt="0"/>
      <dgm:spPr/>
    </dgm:pt>
    <dgm:pt modelId="{F772F39C-BAF7-4215-8981-B4C0ED57605C}" type="pres">
      <dgm:prSet presAssocID="{12D88704-4601-47C0-99E9-D99EEFE6D76D}" presName="dummyConnPt" presStyleCnt="0"/>
      <dgm:spPr/>
    </dgm:pt>
    <dgm:pt modelId="{66B37FEB-01A3-4DDF-8A0D-B1C0AE4ABCB2}" type="pres">
      <dgm:prSet presAssocID="{12D88704-4601-47C0-99E9-D99EEFE6D76D}" presName="node" presStyleLbl="node1" presStyleIdx="4" presStyleCnt="9">
        <dgm:presLayoutVars>
          <dgm:bulletEnabled val="1"/>
        </dgm:presLayoutVars>
      </dgm:prSet>
      <dgm:spPr/>
    </dgm:pt>
    <dgm:pt modelId="{4F8E1CD4-E537-4427-BC51-9D4189D7B100}" type="pres">
      <dgm:prSet presAssocID="{D90E509A-5FB3-48FD-B029-B80A82973582}" presName="sibTrans" presStyleLbl="bgSibTrans2D1" presStyleIdx="4" presStyleCnt="8"/>
      <dgm:spPr/>
    </dgm:pt>
    <dgm:pt modelId="{FFCF8ADF-0741-4477-99DC-4070DC742FF7}" type="pres">
      <dgm:prSet presAssocID="{1C7D685A-6CBE-4404-99FE-7691724A2EF2}" presName="compNode" presStyleCnt="0"/>
      <dgm:spPr/>
    </dgm:pt>
    <dgm:pt modelId="{C02782A1-7B19-464A-8CCE-16CC309C90AA}" type="pres">
      <dgm:prSet presAssocID="{1C7D685A-6CBE-4404-99FE-7691724A2EF2}" presName="dummyConnPt" presStyleCnt="0"/>
      <dgm:spPr/>
    </dgm:pt>
    <dgm:pt modelId="{371B2DC9-3818-4955-A9D8-4BC18A48EFD0}" type="pres">
      <dgm:prSet presAssocID="{1C7D685A-6CBE-4404-99FE-7691724A2EF2}" presName="node" presStyleLbl="node1" presStyleIdx="5" presStyleCnt="9">
        <dgm:presLayoutVars>
          <dgm:bulletEnabled val="1"/>
        </dgm:presLayoutVars>
      </dgm:prSet>
      <dgm:spPr/>
    </dgm:pt>
    <dgm:pt modelId="{6CB03BD0-7086-433C-8F7B-1EB3E5B682E0}" type="pres">
      <dgm:prSet presAssocID="{E805B33F-61A3-44A6-9218-5761C899CFD1}" presName="sibTrans" presStyleLbl="bgSibTrans2D1" presStyleIdx="5" presStyleCnt="8"/>
      <dgm:spPr/>
    </dgm:pt>
    <dgm:pt modelId="{4E1BEFC3-279C-44AC-A603-38A872E724FF}" type="pres">
      <dgm:prSet presAssocID="{B485F64C-2DCB-46B1-B8EC-3593BC569FE3}" presName="compNode" presStyleCnt="0"/>
      <dgm:spPr/>
    </dgm:pt>
    <dgm:pt modelId="{64577F2B-3F90-400C-8148-285F70F84CD2}" type="pres">
      <dgm:prSet presAssocID="{B485F64C-2DCB-46B1-B8EC-3593BC569FE3}" presName="dummyConnPt" presStyleCnt="0"/>
      <dgm:spPr/>
    </dgm:pt>
    <dgm:pt modelId="{26293DB1-26DD-4070-A543-A323D295A48E}" type="pres">
      <dgm:prSet presAssocID="{B485F64C-2DCB-46B1-B8EC-3593BC569FE3}" presName="node" presStyleLbl="node1" presStyleIdx="6" presStyleCnt="9">
        <dgm:presLayoutVars>
          <dgm:bulletEnabled val="1"/>
        </dgm:presLayoutVars>
      </dgm:prSet>
      <dgm:spPr/>
    </dgm:pt>
    <dgm:pt modelId="{3F4D00F7-44B7-4924-A1D1-0F708F568975}" type="pres">
      <dgm:prSet presAssocID="{DF872826-4660-45DA-8029-A29A89630C74}" presName="sibTrans" presStyleLbl="bgSibTrans2D1" presStyleIdx="6" presStyleCnt="8"/>
      <dgm:spPr/>
    </dgm:pt>
    <dgm:pt modelId="{FEC153FC-F23C-4913-AD0F-45004E386ACC}" type="pres">
      <dgm:prSet presAssocID="{5ECF223D-F001-4BD1-99AC-C105D3DDD95D}" presName="compNode" presStyleCnt="0"/>
      <dgm:spPr/>
    </dgm:pt>
    <dgm:pt modelId="{098D7BDA-0BED-45DC-9899-9D07248851B0}" type="pres">
      <dgm:prSet presAssocID="{5ECF223D-F001-4BD1-99AC-C105D3DDD95D}" presName="dummyConnPt" presStyleCnt="0"/>
      <dgm:spPr/>
    </dgm:pt>
    <dgm:pt modelId="{0DE388B3-7E4A-4ED5-838A-5DB2B5647807}" type="pres">
      <dgm:prSet presAssocID="{5ECF223D-F001-4BD1-99AC-C105D3DDD95D}" presName="node" presStyleLbl="node1" presStyleIdx="7" presStyleCnt="9">
        <dgm:presLayoutVars>
          <dgm:bulletEnabled val="1"/>
        </dgm:presLayoutVars>
      </dgm:prSet>
      <dgm:spPr/>
    </dgm:pt>
    <dgm:pt modelId="{BA365505-ABB6-4451-AD47-E4640BFC7168}" type="pres">
      <dgm:prSet presAssocID="{7B9BC463-9323-48C1-9942-1892E7F6C755}" presName="sibTrans" presStyleLbl="bgSibTrans2D1" presStyleIdx="7" presStyleCnt="8"/>
      <dgm:spPr/>
    </dgm:pt>
    <dgm:pt modelId="{763389EF-38DC-4F88-9053-82BF0ED218B7}" type="pres">
      <dgm:prSet presAssocID="{EAA6B991-C3BD-45C1-AF4A-3B289A8EC5DE}" presName="compNode" presStyleCnt="0"/>
      <dgm:spPr/>
    </dgm:pt>
    <dgm:pt modelId="{18AFFF1F-9719-49A4-A695-5A1F9F66E12D}" type="pres">
      <dgm:prSet presAssocID="{EAA6B991-C3BD-45C1-AF4A-3B289A8EC5DE}" presName="dummyConnPt" presStyleCnt="0"/>
      <dgm:spPr/>
    </dgm:pt>
    <dgm:pt modelId="{75FD1488-8DC1-4802-8FDC-BFA77E09C661}" type="pres">
      <dgm:prSet presAssocID="{EAA6B991-C3BD-45C1-AF4A-3B289A8EC5DE}" presName="node" presStyleLbl="node1" presStyleIdx="8" presStyleCnt="9">
        <dgm:presLayoutVars>
          <dgm:bulletEnabled val="1"/>
        </dgm:presLayoutVars>
      </dgm:prSet>
      <dgm:spPr/>
    </dgm:pt>
  </dgm:ptLst>
  <dgm:cxnLst>
    <dgm:cxn modelId="{1121B103-E991-4EB0-AAB1-64EA3BE1DED1}" srcId="{42B59080-1CD3-4F26-AF66-F8370F7C68EF}" destId="{8D814DA5-F07E-4C05-AB78-D74943FDC0BD}" srcOrd="1" destOrd="0" parTransId="{8501393B-1520-4544-8201-73AC4A924325}" sibTransId="{431CDCD4-BDDE-4E48-A502-968485A651A2}"/>
    <dgm:cxn modelId="{56C3F80D-775A-46BA-A5B2-4C8DADD1AA83}" srcId="{42B59080-1CD3-4F26-AF66-F8370F7C68EF}" destId="{CE96E0FF-D444-4FBA-968D-5A308BFBB0BF}" srcOrd="0" destOrd="0" parTransId="{50161BE7-A7EC-4376-80CB-9544A82564BC}" sibTransId="{F4E11104-CC2D-4156-BAE5-271B40156DEE}"/>
    <dgm:cxn modelId="{22B76214-F8F9-4699-8144-269EBD252438}" type="presOf" srcId="{EAA6B991-C3BD-45C1-AF4A-3B289A8EC5DE}" destId="{75FD1488-8DC1-4802-8FDC-BFA77E09C661}" srcOrd="0" destOrd="0" presId="urn:microsoft.com/office/officeart/2005/8/layout/bProcess4"/>
    <dgm:cxn modelId="{9C8DEE1D-686A-4174-B957-0015039830A4}" type="presOf" srcId="{FDCB65C7-E4A6-49DB-8DA0-8EE41A2A3520}" destId="{DC8E8083-ECB6-46F2-8033-588E19EC795A}" srcOrd="0" destOrd="0" presId="urn:microsoft.com/office/officeart/2005/8/layout/bProcess4"/>
    <dgm:cxn modelId="{2E6DFB24-9904-49B1-82F6-EF4FB4927B93}" type="presOf" srcId="{5ECF223D-F001-4BD1-99AC-C105D3DDD95D}" destId="{0DE388B3-7E4A-4ED5-838A-5DB2B5647807}" srcOrd="0" destOrd="0" presId="urn:microsoft.com/office/officeart/2005/8/layout/bProcess4"/>
    <dgm:cxn modelId="{CCA7932D-FA34-4011-8164-A7FA81846EAF}" type="presOf" srcId="{6F2D2924-5B19-4FC8-9036-472D3449A329}" destId="{F6BA5DB7-8580-4418-BC60-A4E315F280D0}" srcOrd="0" destOrd="0" presId="urn:microsoft.com/office/officeart/2005/8/layout/bProcess4"/>
    <dgm:cxn modelId="{F59F5038-C557-411D-811A-B64CE306956F}" srcId="{42B59080-1CD3-4F26-AF66-F8370F7C68EF}" destId="{12D88704-4601-47C0-99E9-D99EEFE6D76D}" srcOrd="4" destOrd="0" parTransId="{D795EECC-0321-4602-9D68-2D77004B172F}" sibTransId="{D90E509A-5FB3-48FD-B029-B80A82973582}"/>
    <dgm:cxn modelId="{15DE085C-9804-4151-9538-FDE13832C595}" type="presOf" srcId="{42B59080-1CD3-4F26-AF66-F8370F7C68EF}" destId="{79015243-BF60-466A-9CB5-13BFAA33486A}" srcOrd="0" destOrd="0" presId="urn:microsoft.com/office/officeart/2005/8/layout/bProcess4"/>
    <dgm:cxn modelId="{92AF256A-1025-4AEA-BD9B-3D7337A27795}" type="presOf" srcId="{B485F64C-2DCB-46B1-B8EC-3593BC569FE3}" destId="{26293DB1-26DD-4070-A543-A323D295A48E}" srcOrd="0" destOrd="0" presId="urn:microsoft.com/office/officeart/2005/8/layout/bProcess4"/>
    <dgm:cxn modelId="{729A4F4E-A659-400F-AF1C-B04F61A02C87}" type="presOf" srcId="{DF872826-4660-45DA-8029-A29A89630C74}" destId="{3F4D00F7-44B7-4924-A1D1-0F708F568975}" srcOrd="0" destOrd="0" presId="urn:microsoft.com/office/officeart/2005/8/layout/bProcess4"/>
    <dgm:cxn modelId="{983E1A51-6AA6-46C3-AAAD-0DE631CF47EB}" srcId="{42B59080-1CD3-4F26-AF66-F8370F7C68EF}" destId="{B485F64C-2DCB-46B1-B8EC-3593BC569FE3}" srcOrd="6" destOrd="0" parTransId="{94339ED7-68A4-4F9C-93E9-58DA97C681DB}" sibTransId="{DF872826-4660-45DA-8029-A29A89630C74}"/>
    <dgm:cxn modelId="{9173EE7B-2DC1-4A9A-83AC-B53740C0CADD}" srcId="{42B59080-1CD3-4F26-AF66-F8370F7C68EF}" destId="{1C7D685A-6CBE-4404-99FE-7691724A2EF2}" srcOrd="5" destOrd="0" parTransId="{74653BB7-20B2-4878-8E49-7E82D9EA9190}" sibTransId="{E805B33F-61A3-44A6-9218-5761C899CFD1}"/>
    <dgm:cxn modelId="{9C4AB794-7DD9-457E-B45A-999440388172}" srcId="{42B59080-1CD3-4F26-AF66-F8370F7C68EF}" destId="{EAA6B991-C3BD-45C1-AF4A-3B289A8EC5DE}" srcOrd="8" destOrd="0" parTransId="{6C2CB530-5CA6-44C0-A738-AE66849A1913}" sibTransId="{F172E81C-25A8-453A-ABA1-5DC4A927F514}"/>
    <dgm:cxn modelId="{B0ECE996-3326-4B8F-BDDE-2D4A2EA92D3A}" type="presOf" srcId="{12D88704-4601-47C0-99E9-D99EEFE6D76D}" destId="{66B37FEB-01A3-4DDF-8A0D-B1C0AE4ABCB2}" srcOrd="0" destOrd="0" presId="urn:microsoft.com/office/officeart/2005/8/layout/bProcess4"/>
    <dgm:cxn modelId="{DE03AFA7-461C-4E58-BDCF-8F6D0057E414}" type="presOf" srcId="{CE96E0FF-D444-4FBA-968D-5A308BFBB0BF}" destId="{F6F1E7D6-66D1-4C82-A84D-F5107D9C5459}" srcOrd="0" destOrd="0" presId="urn:microsoft.com/office/officeart/2005/8/layout/bProcess4"/>
    <dgm:cxn modelId="{B5CB33B2-842F-4BB1-9729-004BF832812E}" type="presOf" srcId="{1C7D685A-6CBE-4404-99FE-7691724A2EF2}" destId="{371B2DC9-3818-4955-A9D8-4BC18A48EFD0}" srcOrd="0" destOrd="0" presId="urn:microsoft.com/office/officeart/2005/8/layout/bProcess4"/>
    <dgm:cxn modelId="{163B5CC7-4955-4821-9627-9FE07BF3506F}" type="presOf" srcId="{7B9BC463-9323-48C1-9942-1892E7F6C755}" destId="{BA365505-ABB6-4451-AD47-E4640BFC7168}" srcOrd="0" destOrd="0" presId="urn:microsoft.com/office/officeart/2005/8/layout/bProcess4"/>
    <dgm:cxn modelId="{237B6ACA-4B12-41E7-8EB2-E370B2EF509D}" srcId="{42B59080-1CD3-4F26-AF66-F8370F7C68EF}" destId="{5ECF223D-F001-4BD1-99AC-C105D3DDD95D}" srcOrd="7" destOrd="0" parTransId="{F3B54A8E-4758-4A9A-83AF-5F4F18998C50}" sibTransId="{7B9BC463-9323-48C1-9942-1892E7F6C755}"/>
    <dgm:cxn modelId="{2C437FD2-EFEB-415D-A195-7DB7B915B7D3}" type="presOf" srcId="{E805B33F-61A3-44A6-9218-5761C899CFD1}" destId="{6CB03BD0-7086-433C-8F7B-1EB3E5B682E0}" srcOrd="0" destOrd="0" presId="urn:microsoft.com/office/officeart/2005/8/layout/bProcess4"/>
    <dgm:cxn modelId="{2ADEA0E2-3AAD-499C-9225-25D6907587C9}" srcId="{42B59080-1CD3-4F26-AF66-F8370F7C68EF}" destId="{FDCB65C7-E4A6-49DB-8DA0-8EE41A2A3520}" srcOrd="2" destOrd="0" parTransId="{9B517A01-72DF-49DE-8B31-614DEE7AF2A4}" sibTransId="{6F2D2924-5B19-4FC8-9036-472D3449A329}"/>
    <dgm:cxn modelId="{7BFE99E6-FF67-4991-841E-E4CC28984A80}" type="presOf" srcId="{4AC428E1-9A4D-41BB-A9CB-36E8500640D9}" destId="{5C4ED278-C263-4B74-84E7-7EE526A0040C}" srcOrd="0" destOrd="0" presId="urn:microsoft.com/office/officeart/2005/8/layout/bProcess4"/>
    <dgm:cxn modelId="{CBAE90E7-91B1-43CA-AC44-AA128D91F38F}" type="presOf" srcId="{D90E509A-5FB3-48FD-B029-B80A82973582}" destId="{4F8E1CD4-E537-4427-BC51-9D4189D7B100}" srcOrd="0" destOrd="0" presId="urn:microsoft.com/office/officeart/2005/8/layout/bProcess4"/>
    <dgm:cxn modelId="{CF723FF2-98AD-4381-BE6A-0F668DC59F1C}" type="presOf" srcId="{F4E11104-CC2D-4156-BAE5-271B40156DEE}" destId="{0318FC0D-3946-4C52-998B-B682F0EC1770}" srcOrd="0" destOrd="0" presId="urn:microsoft.com/office/officeart/2005/8/layout/bProcess4"/>
    <dgm:cxn modelId="{8AE150F9-B594-460C-AA5F-0BBC71EAC05B}" type="presOf" srcId="{2FBF8F5F-39C8-451B-A088-81F19DE6724A}" destId="{3BA639F6-6334-41D2-9575-3EB3E3444056}" srcOrd="0" destOrd="0" presId="urn:microsoft.com/office/officeart/2005/8/layout/bProcess4"/>
    <dgm:cxn modelId="{54A40AFA-E848-49A7-ABEB-50E9E9DE41B3}" srcId="{42B59080-1CD3-4F26-AF66-F8370F7C68EF}" destId="{4AC428E1-9A4D-41BB-A9CB-36E8500640D9}" srcOrd="3" destOrd="0" parTransId="{DAC1BFF7-FE8A-4AED-BDD1-955E68B499F3}" sibTransId="{2FBF8F5F-39C8-451B-A088-81F19DE6724A}"/>
    <dgm:cxn modelId="{3F0477FA-C568-4C9C-98BB-9970A3082C5E}" type="presOf" srcId="{8D814DA5-F07E-4C05-AB78-D74943FDC0BD}" destId="{8CB5B452-39F6-4C08-8AAC-417DBAE88374}" srcOrd="0" destOrd="0" presId="urn:microsoft.com/office/officeart/2005/8/layout/bProcess4"/>
    <dgm:cxn modelId="{F34794FD-9716-4B1F-87D9-AA90C8C07F18}" type="presOf" srcId="{431CDCD4-BDDE-4E48-A502-968485A651A2}" destId="{86F19E99-0610-4C1D-8807-ADB5DD0579F1}" srcOrd="0" destOrd="0" presId="urn:microsoft.com/office/officeart/2005/8/layout/bProcess4"/>
    <dgm:cxn modelId="{19167BD8-59D7-478A-8AF5-100352D5ED74}" type="presParOf" srcId="{79015243-BF60-466A-9CB5-13BFAA33486A}" destId="{A704F07C-4338-4DC8-8EDE-36AB62A0C2B6}" srcOrd="0" destOrd="0" presId="urn:microsoft.com/office/officeart/2005/8/layout/bProcess4"/>
    <dgm:cxn modelId="{08E8B9B9-9FC4-4A8F-B866-89148999B0A9}" type="presParOf" srcId="{A704F07C-4338-4DC8-8EDE-36AB62A0C2B6}" destId="{C964A1E2-38CD-4BCB-B82A-B3359951DB39}" srcOrd="0" destOrd="0" presId="urn:microsoft.com/office/officeart/2005/8/layout/bProcess4"/>
    <dgm:cxn modelId="{8870E676-16A9-4022-9096-850D5626BCCF}" type="presParOf" srcId="{A704F07C-4338-4DC8-8EDE-36AB62A0C2B6}" destId="{F6F1E7D6-66D1-4C82-A84D-F5107D9C5459}" srcOrd="1" destOrd="0" presId="urn:microsoft.com/office/officeart/2005/8/layout/bProcess4"/>
    <dgm:cxn modelId="{DDCAF87C-A8CA-4EE3-8F03-D6FB2FA8F7E6}" type="presParOf" srcId="{79015243-BF60-466A-9CB5-13BFAA33486A}" destId="{0318FC0D-3946-4C52-998B-B682F0EC1770}" srcOrd="1" destOrd="0" presId="urn:microsoft.com/office/officeart/2005/8/layout/bProcess4"/>
    <dgm:cxn modelId="{6BD8A719-D7AC-4F51-8FCB-85F768AE37D0}" type="presParOf" srcId="{79015243-BF60-466A-9CB5-13BFAA33486A}" destId="{21368259-3327-4A4C-ACD8-01B2E1AFF453}" srcOrd="2" destOrd="0" presId="urn:microsoft.com/office/officeart/2005/8/layout/bProcess4"/>
    <dgm:cxn modelId="{ACD777B6-3C42-4F89-B487-A2D43E27834F}" type="presParOf" srcId="{21368259-3327-4A4C-ACD8-01B2E1AFF453}" destId="{65129205-4C21-41F1-8CE2-706D0A6F22F1}" srcOrd="0" destOrd="0" presId="urn:microsoft.com/office/officeart/2005/8/layout/bProcess4"/>
    <dgm:cxn modelId="{DEC8391F-07C5-4958-A40D-0BB6E638873F}" type="presParOf" srcId="{21368259-3327-4A4C-ACD8-01B2E1AFF453}" destId="{8CB5B452-39F6-4C08-8AAC-417DBAE88374}" srcOrd="1" destOrd="0" presId="urn:microsoft.com/office/officeart/2005/8/layout/bProcess4"/>
    <dgm:cxn modelId="{D53E4423-860C-46EA-A071-B0FC9E96535F}" type="presParOf" srcId="{79015243-BF60-466A-9CB5-13BFAA33486A}" destId="{86F19E99-0610-4C1D-8807-ADB5DD0579F1}" srcOrd="3" destOrd="0" presId="urn:microsoft.com/office/officeart/2005/8/layout/bProcess4"/>
    <dgm:cxn modelId="{AFC91166-BDE8-493C-A51B-508BD39A091A}" type="presParOf" srcId="{79015243-BF60-466A-9CB5-13BFAA33486A}" destId="{2D3C9A8C-97E0-4887-B49A-F940EBB7BF16}" srcOrd="4" destOrd="0" presId="urn:microsoft.com/office/officeart/2005/8/layout/bProcess4"/>
    <dgm:cxn modelId="{312F6EE0-3A9C-4AF9-9175-C6D0128693A6}" type="presParOf" srcId="{2D3C9A8C-97E0-4887-B49A-F940EBB7BF16}" destId="{C8BC52E1-D311-4ABE-93F7-128EBB955381}" srcOrd="0" destOrd="0" presId="urn:microsoft.com/office/officeart/2005/8/layout/bProcess4"/>
    <dgm:cxn modelId="{B3374C5C-DF87-4862-9235-6D309301D079}" type="presParOf" srcId="{2D3C9A8C-97E0-4887-B49A-F940EBB7BF16}" destId="{DC8E8083-ECB6-46F2-8033-588E19EC795A}" srcOrd="1" destOrd="0" presId="urn:microsoft.com/office/officeart/2005/8/layout/bProcess4"/>
    <dgm:cxn modelId="{6E60C278-56B8-43B4-8691-BA43002DAD8C}" type="presParOf" srcId="{79015243-BF60-466A-9CB5-13BFAA33486A}" destId="{F6BA5DB7-8580-4418-BC60-A4E315F280D0}" srcOrd="5" destOrd="0" presId="urn:microsoft.com/office/officeart/2005/8/layout/bProcess4"/>
    <dgm:cxn modelId="{3F833928-5407-46D6-9054-C5E260BCD643}" type="presParOf" srcId="{79015243-BF60-466A-9CB5-13BFAA33486A}" destId="{D3BA39A2-6914-4ECA-8D75-909F2FC7FFBC}" srcOrd="6" destOrd="0" presId="urn:microsoft.com/office/officeart/2005/8/layout/bProcess4"/>
    <dgm:cxn modelId="{21F87329-30DD-493D-8E18-2D0ECB6DD99B}" type="presParOf" srcId="{D3BA39A2-6914-4ECA-8D75-909F2FC7FFBC}" destId="{E57F1B36-E37E-4815-B1EB-93B179C12C78}" srcOrd="0" destOrd="0" presId="urn:microsoft.com/office/officeart/2005/8/layout/bProcess4"/>
    <dgm:cxn modelId="{553BA0AA-26A7-4C75-AE83-FAB50B99D988}" type="presParOf" srcId="{D3BA39A2-6914-4ECA-8D75-909F2FC7FFBC}" destId="{5C4ED278-C263-4B74-84E7-7EE526A0040C}" srcOrd="1" destOrd="0" presId="urn:microsoft.com/office/officeart/2005/8/layout/bProcess4"/>
    <dgm:cxn modelId="{AF762091-E051-42F7-819F-4EEFE1D74561}" type="presParOf" srcId="{79015243-BF60-466A-9CB5-13BFAA33486A}" destId="{3BA639F6-6334-41D2-9575-3EB3E3444056}" srcOrd="7" destOrd="0" presId="urn:microsoft.com/office/officeart/2005/8/layout/bProcess4"/>
    <dgm:cxn modelId="{D448187E-8E45-46E8-A440-2CAD93E4205B}" type="presParOf" srcId="{79015243-BF60-466A-9CB5-13BFAA33486A}" destId="{05545D98-688C-47A3-AA71-E9AB63561B41}" srcOrd="8" destOrd="0" presId="urn:microsoft.com/office/officeart/2005/8/layout/bProcess4"/>
    <dgm:cxn modelId="{B597C891-9476-4A2A-8E7C-75065DE84458}" type="presParOf" srcId="{05545D98-688C-47A3-AA71-E9AB63561B41}" destId="{F772F39C-BAF7-4215-8981-B4C0ED57605C}" srcOrd="0" destOrd="0" presId="urn:microsoft.com/office/officeart/2005/8/layout/bProcess4"/>
    <dgm:cxn modelId="{23653C98-50B5-4011-90DD-8BE52AB38D5F}" type="presParOf" srcId="{05545D98-688C-47A3-AA71-E9AB63561B41}" destId="{66B37FEB-01A3-4DDF-8A0D-B1C0AE4ABCB2}" srcOrd="1" destOrd="0" presId="urn:microsoft.com/office/officeart/2005/8/layout/bProcess4"/>
    <dgm:cxn modelId="{EDA0491F-4A09-466B-A8AE-ABCE0FEB0F60}" type="presParOf" srcId="{79015243-BF60-466A-9CB5-13BFAA33486A}" destId="{4F8E1CD4-E537-4427-BC51-9D4189D7B100}" srcOrd="9" destOrd="0" presId="urn:microsoft.com/office/officeart/2005/8/layout/bProcess4"/>
    <dgm:cxn modelId="{60B2E9A3-9311-4145-BE91-5B8FCDA59BC3}" type="presParOf" srcId="{79015243-BF60-466A-9CB5-13BFAA33486A}" destId="{FFCF8ADF-0741-4477-99DC-4070DC742FF7}" srcOrd="10" destOrd="0" presId="urn:microsoft.com/office/officeart/2005/8/layout/bProcess4"/>
    <dgm:cxn modelId="{70B88E1E-D676-48F3-A678-844FC5F5828C}" type="presParOf" srcId="{FFCF8ADF-0741-4477-99DC-4070DC742FF7}" destId="{C02782A1-7B19-464A-8CCE-16CC309C90AA}" srcOrd="0" destOrd="0" presId="urn:microsoft.com/office/officeart/2005/8/layout/bProcess4"/>
    <dgm:cxn modelId="{40B902C2-1416-40A0-AC15-AF5C794AF567}" type="presParOf" srcId="{FFCF8ADF-0741-4477-99DC-4070DC742FF7}" destId="{371B2DC9-3818-4955-A9D8-4BC18A48EFD0}" srcOrd="1" destOrd="0" presId="urn:microsoft.com/office/officeart/2005/8/layout/bProcess4"/>
    <dgm:cxn modelId="{040118C9-E7B4-4671-B2B5-258E325AEFCA}" type="presParOf" srcId="{79015243-BF60-466A-9CB5-13BFAA33486A}" destId="{6CB03BD0-7086-433C-8F7B-1EB3E5B682E0}" srcOrd="11" destOrd="0" presId="urn:microsoft.com/office/officeart/2005/8/layout/bProcess4"/>
    <dgm:cxn modelId="{5F0A9589-BF9A-44AB-A619-7603FA8EF095}" type="presParOf" srcId="{79015243-BF60-466A-9CB5-13BFAA33486A}" destId="{4E1BEFC3-279C-44AC-A603-38A872E724FF}" srcOrd="12" destOrd="0" presId="urn:microsoft.com/office/officeart/2005/8/layout/bProcess4"/>
    <dgm:cxn modelId="{7A3BA6AF-6D8D-4A12-97A9-DA0C7B022B20}" type="presParOf" srcId="{4E1BEFC3-279C-44AC-A603-38A872E724FF}" destId="{64577F2B-3F90-400C-8148-285F70F84CD2}" srcOrd="0" destOrd="0" presId="urn:microsoft.com/office/officeart/2005/8/layout/bProcess4"/>
    <dgm:cxn modelId="{73CBBCE6-2644-46C4-907D-271B85BBFF92}" type="presParOf" srcId="{4E1BEFC3-279C-44AC-A603-38A872E724FF}" destId="{26293DB1-26DD-4070-A543-A323D295A48E}" srcOrd="1" destOrd="0" presId="urn:microsoft.com/office/officeart/2005/8/layout/bProcess4"/>
    <dgm:cxn modelId="{ED2CBA73-DD52-4958-AE4D-5BF4F7FF2AFE}" type="presParOf" srcId="{79015243-BF60-466A-9CB5-13BFAA33486A}" destId="{3F4D00F7-44B7-4924-A1D1-0F708F568975}" srcOrd="13" destOrd="0" presId="urn:microsoft.com/office/officeart/2005/8/layout/bProcess4"/>
    <dgm:cxn modelId="{2F163705-8F43-43BB-9CE5-D6EFD36F3A8C}" type="presParOf" srcId="{79015243-BF60-466A-9CB5-13BFAA33486A}" destId="{FEC153FC-F23C-4913-AD0F-45004E386ACC}" srcOrd="14" destOrd="0" presId="urn:microsoft.com/office/officeart/2005/8/layout/bProcess4"/>
    <dgm:cxn modelId="{9EB1DDAB-8C50-4209-9B59-6F47F214B8E7}" type="presParOf" srcId="{FEC153FC-F23C-4913-AD0F-45004E386ACC}" destId="{098D7BDA-0BED-45DC-9899-9D07248851B0}" srcOrd="0" destOrd="0" presId="urn:microsoft.com/office/officeart/2005/8/layout/bProcess4"/>
    <dgm:cxn modelId="{BDDD9566-38D8-417A-BC51-5E6B02D573A5}" type="presParOf" srcId="{FEC153FC-F23C-4913-AD0F-45004E386ACC}" destId="{0DE388B3-7E4A-4ED5-838A-5DB2B5647807}" srcOrd="1" destOrd="0" presId="urn:microsoft.com/office/officeart/2005/8/layout/bProcess4"/>
    <dgm:cxn modelId="{8B5A8963-CFD9-493F-BD98-8AE50647E6F6}" type="presParOf" srcId="{79015243-BF60-466A-9CB5-13BFAA33486A}" destId="{BA365505-ABB6-4451-AD47-E4640BFC7168}" srcOrd="15" destOrd="0" presId="urn:microsoft.com/office/officeart/2005/8/layout/bProcess4"/>
    <dgm:cxn modelId="{4F475D20-83A7-462F-A135-EE5E62695433}" type="presParOf" srcId="{79015243-BF60-466A-9CB5-13BFAA33486A}" destId="{763389EF-38DC-4F88-9053-82BF0ED218B7}" srcOrd="16" destOrd="0" presId="urn:microsoft.com/office/officeart/2005/8/layout/bProcess4"/>
    <dgm:cxn modelId="{A55DEED3-3A88-4941-A732-E7BFF7394C15}" type="presParOf" srcId="{763389EF-38DC-4F88-9053-82BF0ED218B7}" destId="{18AFFF1F-9719-49A4-A695-5A1F9F66E12D}" srcOrd="0" destOrd="0" presId="urn:microsoft.com/office/officeart/2005/8/layout/bProcess4"/>
    <dgm:cxn modelId="{6C79AD78-2CEB-491C-A59A-75D04F34E810}" type="presParOf" srcId="{763389EF-38DC-4F88-9053-82BF0ED218B7}" destId="{75FD1488-8DC1-4802-8FDC-BFA77E09C66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8384A-4191-4C54-A919-E37061B81EAA}" type="doc">
      <dgm:prSet loTypeId="urn:microsoft.com/office/officeart/2005/8/layout/bProcess3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185B2517-2812-45B5-BDAC-954824517C93}">
      <dgm:prSet phldrT="[Text]"/>
      <dgm:spPr/>
      <dgm:t>
        <a:bodyPr/>
        <a:lstStyle/>
        <a:p>
          <a:r>
            <a:rPr lang="en-US" altLang="en-US" b="1" i="1" dirty="0">
              <a:latin typeface="Palatino" charset="0"/>
              <a:ea typeface="ＭＳ Ｐゴシック" panose="020B0600070205080204" pitchFamily="34" charset="-128"/>
            </a:rPr>
            <a:t>Pattern name</a:t>
          </a:r>
          <a:r>
            <a:rPr lang="en-US" altLang="en-US" dirty="0">
              <a:latin typeface="Palatino" charset="0"/>
              <a:ea typeface="ＭＳ Ｐゴシック" panose="020B0600070205080204" pitchFamily="34" charset="-128"/>
            </a:rPr>
            <a:t>—describes the essence of the pattern in a short but expressive name </a:t>
          </a:r>
          <a:endParaRPr lang="en-IN" dirty="0"/>
        </a:p>
      </dgm:t>
    </dgm:pt>
    <dgm:pt modelId="{071CF44E-85AF-407D-B8F6-5104FF5B25FC}" type="parTrans" cxnId="{5B47B35E-78AE-4514-8208-A85B4108032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CEBC86E-862C-40AD-A903-E9EE4D1CEAA0}" type="sibTrans" cxnId="{5B47B35E-78AE-4514-8208-A85B4108032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650ACF7-65D6-4341-9056-B057437DF52E}">
      <dgm:prSet/>
      <dgm:spPr/>
      <dgm:t>
        <a:bodyPr/>
        <a:lstStyle/>
        <a:p>
          <a:r>
            <a:rPr lang="en-US" altLang="en-US" b="1" i="1">
              <a:latin typeface="Palatino" charset="0"/>
              <a:ea typeface="ＭＳ Ｐゴシック" panose="020B0600070205080204" pitchFamily="34" charset="-128"/>
            </a:rPr>
            <a:t>Problem</a:t>
          </a:r>
          <a:r>
            <a:rPr lang="en-US" altLang="en-US" i="1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>
              <a:latin typeface="Palatino" charset="0"/>
              <a:ea typeface="ＭＳ Ｐゴシック" panose="020B0600070205080204" pitchFamily="34" charset="-128"/>
            </a:rPr>
            <a:t>describes the problem that the pattern addresses</a:t>
          </a:r>
          <a:endParaRPr lang="en-US" altLang="en-US" i="1" dirty="0">
            <a:latin typeface="Palatino" charset="0"/>
            <a:ea typeface="ＭＳ Ｐゴシック" panose="020B0600070205080204" pitchFamily="34" charset="-128"/>
          </a:endParaRPr>
        </a:p>
      </dgm:t>
    </dgm:pt>
    <dgm:pt modelId="{EC100362-4D06-4271-A0CB-56F7BC94100B}" type="parTrans" cxnId="{487D455C-724C-471D-8D23-F7D06D594CF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E5603AF-BC53-4186-A40A-74D69A4B7262}" type="sibTrans" cxnId="{487D455C-724C-471D-8D23-F7D06D594CF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C147E38-D4A4-4AEE-8187-1EA8C1DE818A}">
      <dgm:prSet/>
      <dgm:spPr/>
      <dgm:t>
        <a:bodyPr/>
        <a:lstStyle/>
        <a:p>
          <a:r>
            <a:rPr lang="en-US" altLang="en-US" b="1" i="1">
              <a:latin typeface="Palatino" charset="0"/>
              <a:ea typeface="ＭＳ Ｐゴシック" panose="020B0600070205080204" pitchFamily="34" charset="-128"/>
            </a:rPr>
            <a:t>Motivation</a:t>
          </a:r>
          <a:r>
            <a:rPr lang="en-US" altLang="en-US">
              <a:latin typeface="Palatino" charset="0"/>
              <a:ea typeface="ＭＳ Ｐゴシック" panose="020B0600070205080204" pitchFamily="34" charset="-128"/>
            </a:rPr>
            <a:t>—provides an example of the problem </a:t>
          </a:r>
          <a:endParaRPr lang="en-US" altLang="en-US" dirty="0">
            <a:latin typeface="Palatino" charset="0"/>
            <a:ea typeface="ＭＳ Ｐゴシック" panose="020B0600070205080204" pitchFamily="34" charset="-128"/>
          </a:endParaRPr>
        </a:p>
      </dgm:t>
    </dgm:pt>
    <dgm:pt modelId="{7BDF6807-5FAC-453C-B3D3-550F3978FA81}" type="parTrans" cxnId="{71C7B887-05C1-4293-A641-F01E2A31D63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C5C2F4C-96F8-4E28-8E28-43B466086CD1}" type="sibTrans" cxnId="{71C7B887-05C1-4293-A641-F01E2A31D63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4ED52DA-4049-49EC-A0D8-ED9515466432}">
      <dgm:prSet/>
      <dgm:spPr/>
      <dgm:t>
        <a:bodyPr/>
        <a:lstStyle/>
        <a:p>
          <a:r>
            <a:rPr lang="en-US" altLang="en-US" b="1" i="1">
              <a:latin typeface="Palatino" charset="0"/>
              <a:ea typeface="ＭＳ Ｐゴシック" panose="020B0600070205080204" pitchFamily="34" charset="-128"/>
            </a:rPr>
            <a:t>Context</a:t>
          </a:r>
          <a:r>
            <a:rPr lang="en-US" altLang="en-US" i="1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>
              <a:latin typeface="Palatino" charset="0"/>
              <a:ea typeface="ＭＳ Ｐゴシック" panose="020B0600070205080204" pitchFamily="34" charset="-128"/>
            </a:rPr>
            <a:t>describes the environment in which the problem resides including application domain</a:t>
          </a:r>
          <a:endParaRPr lang="en-US" altLang="en-US" i="1" dirty="0">
            <a:latin typeface="Palatino" charset="0"/>
            <a:ea typeface="ＭＳ Ｐゴシック" panose="020B0600070205080204" pitchFamily="34" charset="-128"/>
          </a:endParaRPr>
        </a:p>
      </dgm:t>
    </dgm:pt>
    <dgm:pt modelId="{DE74527D-46B2-47C3-B695-6028C4132302}" type="parTrans" cxnId="{3A4A8D44-1294-4761-A606-87E706C8BEB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32C65AC-E5CA-4687-9A70-0AC0F48FBDC5}" type="sibTrans" cxnId="{3A4A8D44-1294-4761-A606-87E706C8BEB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67D6623-0DD1-4ABE-B1D6-AF25CDE98830}">
      <dgm:prSet/>
      <dgm:spPr/>
      <dgm:t>
        <a:bodyPr/>
        <a:lstStyle/>
        <a:p>
          <a:r>
            <a:rPr lang="en-US" altLang="en-US" b="1" i="1">
              <a:latin typeface="Palatino" charset="0"/>
              <a:ea typeface="ＭＳ Ｐゴシック" panose="020B0600070205080204" pitchFamily="34" charset="-128"/>
            </a:rPr>
            <a:t>Forces</a:t>
          </a:r>
          <a:r>
            <a:rPr lang="en-US" altLang="en-US" i="1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>
              <a:latin typeface="Palatino" charset="0"/>
              <a:ea typeface="ＭＳ Ｐゴシック" panose="020B0600070205080204" pitchFamily="34" charset="-128"/>
            </a:rPr>
            <a:t>lists the system of forces that affect the manner in which the problem must be solved; includes a discussion of limitation and constraints that must be considered</a:t>
          </a:r>
          <a:endParaRPr lang="en-US" altLang="en-US" i="1" dirty="0">
            <a:latin typeface="Palatino" charset="0"/>
            <a:ea typeface="ＭＳ Ｐゴシック" panose="020B0600070205080204" pitchFamily="34" charset="-128"/>
          </a:endParaRPr>
        </a:p>
      </dgm:t>
    </dgm:pt>
    <dgm:pt modelId="{A0B07A70-2D4C-4F4F-A11A-00E9F6F04153}" type="parTrans" cxnId="{37C2F739-4777-4EB6-A7B8-0E5186C5FD3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FBD1692-9B9D-4B91-AB77-38ED0DD0C35F}" type="sibTrans" cxnId="{37C2F739-4777-4EB6-A7B8-0E5186C5FD3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AD4AE79-EE4B-4EDD-A15C-6F810A64D20F}">
      <dgm:prSet/>
      <dgm:spPr/>
      <dgm:t>
        <a:bodyPr/>
        <a:lstStyle/>
        <a:p>
          <a:r>
            <a:rPr lang="en-US" altLang="en-US" b="1" i="1" dirty="0">
              <a:latin typeface="Palatino" charset="0"/>
              <a:ea typeface="ＭＳ Ｐゴシック" panose="020B0600070205080204" pitchFamily="34" charset="-128"/>
            </a:rPr>
            <a:t>Solution</a:t>
          </a:r>
          <a:r>
            <a:rPr lang="en-US" altLang="en-US" i="1" dirty="0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 dirty="0">
              <a:latin typeface="Palatino" charset="0"/>
              <a:ea typeface="ＭＳ Ｐゴシック" panose="020B0600070205080204" pitchFamily="34" charset="-128"/>
            </a:rPr>
            <a:t>provides a detailed description of the solution proposed for the problem</a:t>
          </a:r>
          <a:endParaRPr lang="en-US" altLang="en-US" i="1" dirty="0">
            <a:latin typeface="Palatino" charset="0"/>
            <a:ea typeface="ＭＳ Ｐゴシック" panose="020B0600070205080204" pitchFamily="34" charset="-128"/>
          </a:endParaRPr>
        </a:p>
      </dgm:t>
    </dgm:pt>
    <dgm:pt modelId="{C07997E1-EB9C-4FCE-8E25-0A74010F319D}" type="parTrans" cxnId="{787575E6-D4B2-4D6B-8ED3-8641C741896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D1C651F-DD5C-404D-BBCE-F2DE81F6ED44}" type="sibTrans" cxnId="{787575E6-D4B2-4D6B-8ED3-8641C741896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A975F93-1963-41CD-9DD5-6AB22DE585C7}" type="pres">
      <dgm:prSet presAssocID="{7508384A-4191-4C54-A919-E37061B81EAA}" presName="Name0" presStyleCnt="0">
        <dgm:presLayoutVars>
          <dgm:dir/>
          <dgm:resizeHandles val="exact"/>
        </dgm:presLayoutVars>
      </dgm:prSet>
      <dgm:spPr/>
    </dgm:pt>
    <dgm:pt modelId="{960629A2-3F2A-44F0-8587-A0A7787563A3}" type="pres">
      <dgm:prSet presAssocID="{185B2517-2812-45B5-BDAC-954824517C93}" presName="node" presStyleLbl="node1" presStyleIdx="0" presStyleCnt="6">
        <dgm:presLayoutVars>
          <dgm:bulletEnabled val="1"/>
        </dgm:presLayoutVars>
      </dgm:prSet>
      <dgm:spPr/>
    </dgm:pt>
    <dgm:pt modelId="{CC05B152-B8A0-464F-929B-285BC270772C}" type="pres">
      <dgm:prSet presAssocID="{1CEBC86E-862C-40AD-A903-E9EE4D1CEAA0}" presName="sibTrans" presStyleLbl="sibTrans1D1" presStyleIdx="0" presStyleCnt="5"/>
      <dgm:spPr/>
    </dgm:pt>
    <dgm:pt modelId="{63CDFF2C-9037-4640-8566-01E2FB7589FC}" type="pres">
      <dgm:prSet presAssocID="{1CEBC86E-862C-40AD-A903-E9EE4D1CEAA0}" presName="connectorText" presStyleLbl="sibTrans1D1" presStyleIdx="0" presStyleCnt="5"/>
      <dgm:spPr/>
    </dgm:pt>
    <dgm:pt modelId="{C50F94D1-1D7E-4A06-9E63-E4DBD6DAB752}" type="pres">
      <dgm:prSet presAssocID="{6650ACF7-65D6-4341-9056-B057437DF52E}" presName="node" presStyleLbl="node1" presStyleIdx="1" presStyleCnt="6">
        <dgm:presLayoutVars>
          <dgm:bulletEnabled val="1"/>
        </dgm:presLayoutVars>
      </dgm:prSet>
      <dgm:spPr/>
    </dgm:pt>
    <dgm:pt modelId="{D35B3646-4F08-4FDE-9A5D-1762F8097118}" type="pres">
      <dgm:prSet presAssocID="{7E5603AF-BC53-4186-A40A-74D69A4B7262}" presName="sibTrans" presStyleLbl="sibTrans1D1" presStyleIdx="1" presStyleCnt="5"/>
      <dgm:spPr/>
    </dgm:pt>
    <dgm:pt modelId="{DF26CE02-39BF-4F00-845A-DBE4374C44C9}" type="pres">
      <dgm:prSet presAssocID="{7E5603AF-BC53-4186-A40A-74D69A4B7262}" presName="connectorText" presStyleLbl="sibTrans1D1" presStyleIdx="1" presStyleCnt="5"/>
      <dgm:spPr/>
    </dgm:pt>
    <dgm:pt modelId="{2DF09B2F-A8EB-4653-8BF9-99D0BE30FF70}" type="pres">
      <dgm:prSet presAssocID="{FC147E38-D4A4-4AEE-8187-1EA8C1DE818A}" presName="node" presStyleLbl="node1" presStyleIdx="2" presStyleCnt="6">
        <dgm:presLayoutVars>
          <dgm:bulletEnabled val="1"/>
        </dgm:presLayoutVars>
      </dgm:prSet>
      <dgm:spPr/>
    </dgm:pt>
    <dgm:pt modelId="{3582BA34-D06A-4384-8E67-F1E4C7A341EB}" type="pres">
      <dgm:prSet presAssocID="{FC5C2F4C-96F8-4E28-8E28-43B466086CD1}" presName="sibTrans" presStyleLbl="sibTrans1D1" presStyleIdx="2" presStyleCnt="5"/>
      <dgm:spPr/>
    </dgm:pt>
    <dgm:pt modelId="{B4D54F76-9256-4D71-8DAE-F13476F93A72}" type="pres">
      <dgm:prSet presAssocID="{FC5C2F4C-96F8-4E28-8E28-43B466086CD1}" presName="connectorText" presStyleLbl="sibTrans1D1" presStyleIdx="2" presStyleCnt="5"/>
      <dgm:spPr/>
    </dgm:pt>
    <dgm:pt modelId="{3E782273-7E2B-4BD4-95C0-BA04340765AF}" type="pres">
      <dgm:prSet presAssocID="{94ED52DA-4049-49EC-A0D8-ED9515466432}" presName="node" presStyleLbl="node1" presStyleIdx="3" presStyleCnt="6">
        <dgm:presLayoutVars>
          <dgm:bulletEnabled val="1"/>
        </dgm:presLayoutVars>
      </dgm:prSet>
      <dgm:spPr/>
    </dgm:pt>
    <dgm:pt modelId="{E8E5E320-206B-4F0C-B402-745307B0C1C7}" type="pres">
      <dgm:prSet presAssocID="{D32C65AC-E5CA-4687-9A70-0AC0F48FBDC5}" presName="sibTrans" presStyleLbl="sibTrans1D1" presStyleIdx="3" presStyleCnt="5"/>
      <dgm:spPr/>
    </dgm:pt>
    <dgm:pt modelId="{F4DCD995-2DC0-49B2-862F-ACA9F168DFD1}" type="pres">
      <dgm:prSet presAssocID="{D32C65AC-E5CA-4687-9A70-0AC0F48FBDC5}" presName="connectorText" presStyleLbl="sibTrans1D1" presStyleIdx="3" presStyleCnt="5"/>
      <dgm:spPr/>
    </dgm:pt>
    <dgm:pt modelId="{DDC91CE4-AE8E-49B8-800A-7C596C03F6FE}" type="pres">
      <dgm:prSet presAssocID="{867D6623-0DD1-4ABE-B1D6-AF25CDE98830}" presName="node" presStyleLbl="node1" presStyleIdx="4" presStyleCnt="6">
        <dgm:presLayoutVars>
          <dgm:bulletEnabled val="1"/>
        </dgm:presLayoutVars>
      </dgm:prSet>
      <dgm:spPr/>
    </dgm:pt>
    <dgm:pt modelId="{2D4C9A4A-20DC-463B-B0FC-F13CDB7C1912}" type="pres">
      <dgm:prSet presAssocID="{9FBD1692-9B9D-4B91-AB77-38ED0DD0C35F}" presName="sibTrans" presStyleLbl="sibTrans1D1" presStyleIdx="4" presStyleCnt="5"/>
      <dgm:spPr/>
    </dgm:pt>
    <dgm:pt modelId="{D8864BE1-AB26-4FC9-9568-825F67526746}" type="pres">
      <dgm:prSet presAssocID="{9FBD1692-9B9D-4B91-AB77-38ED0DD0C35F}" presName="connectorText" presStyleLbl="sibTrans1D1" presStyleIdx="4" presStyleCnt="5"/>
      <dgm:spPr/>
    </dgm:pt>
    <dgm:pt modelId="{92CBE362-DF64-4034-98C7-5680C9DADA91}" type="pres">
      <dgm:prSet presAssocID="{BAD4AE79-EE4B-4EDD-A15C-6F810A64D20F}" presName="node" presStyleLbl="node1" presStyleIdx="5" presStyleCnt="6">
        <dgm:presLayoutVars>
          <dgm:bulletEnabled val="1"/>
        </dgm:presLayoutVars>
      </dgm:prSet>
      <dgm:spPr/>
    </dgm:pt>
  </dgm:ptLst>
  <dgm:cxnLst>
    <dgm:cxn modelId="{BCEB4308-2015-4747-B74E-CEFB8F1FFCFC}" type="presOf" srcId="{FC5C2F4C-96F8-4E28-8E28-43B466086CD1}" destId="{3582BA34-D06A-4384-8E67-F1E4C7A341EB}" srcOrd="0" destOrd="0" presId="urn:microsoft.com/office/officeart/2005/8/layout/bProcess3"/>
    <dgm:cxn modelId="{6F267E33-54F7-4EA1-A5F8-A6D47E62F118}" type="presOf" srcId="{FC5C2F4C-96F8-4E28-8E28-43B466086CD1}" destId="{B4D54F76-9256-4D71-8DAE-F13476F93A72}" srcOrd="1" destOrd="0" presId="urn:microsoft.com/office/officeart/2005/8/layout/bProcess3"/>
    <dgm:cxn modelId="{72873236-0133-443B-9976-711D84E7C4A1}" type="presOf" srcId="{7508384A-4191-4C54-A919-E37061B81EAA}" destId="{1A975F93-1963-41CD-9DD5-6AB22DE585C7}" srcOrd="0" destOrd="0" presId="urn:microsoft.com/office/officeart/2005/8/layout/bProcess3"/>
    <dgm:cxn modelId="{37C2F739-4777-4EB6-A7B8-0E5186C5FD31}" srcId="{7508384A-4191-4C54-A919-E37061B81EAA}" destId="{867D6623-0DD1-4ABE-B1D6-AF25CDE98830}" srcOrd="4" destOrd="0" parTransId="{A0B07A70-2D4C-4F4F-A11A-00E9F6F04153}" sibTransId="{9FBD1692-9B9D-4B91-AB77-38ED0DD0C35F}"/>
    <dgm:cxn modelId="{64756D5B-5657-409D-85A2-55C4B91F280C}" type="presOf" srcId="{1CEBC86E-862C-40AD-A903-E9EE4D1CEAA0}" destId="{CC05B152-B8A0-464F-929B-285BC270772C}" srcOrd="0" destOrd="0" presId="urn:microsoft.com/office/officeart/2005/8/layout/bProcess3"/>
    <dgm:cxn modelId="{487D455C-724C-471D-8D23-F7D06D594CFA}" srcId="{7508384A-4191-4C54-A919-E37061B81EAA}" destId="{6650ACF7-65D6-4341-9056-B057437DF52E}" srcOrd="1" destOrd="0" parTransId="{EC100362-4D06-4271-A0CB-56F7BC94100B}" sibTransId="{7E5603AF-BC53-4186-A40A-74D69A4B7262}"/>
    <dgm:cxn modelId="{5B47B35E-78AE-4514-8208-A85B4108032F}" srcId="{7508384A-4191-4C54-A919-E37061B81EAA}" destId="{185B2517-2812-45B5-BDAC-954824517C93}" srcOrd="0" destOrd="0" parTransId="{071CF44E-85AF-407D-B8F6-5104FF5B25FC}" sibTransId="{1CEBC86E-862C-40AD-A903-E9EE4D1CEAA0}"/>
    <dgm:cxn modelId="{3A4A8D44-1294-4761-A606-87E706C8BEBE}" srcId="{7508384A-4191-4C54-A919-E37061B81EAA}" destId="{94ED52DA-4049-49EC-A0D8-ED9515466432}" srcOrd="3" destOrd="0" parTransId="{DE74527D-46B2-47C3-B695-6028C4132302}" sibTransId="{D32C65AC-E5CA-4687-9A70-0AC0F48FBDC5}"/>
    <dgm:cxn modelId="{EB2ED16E-BDB4-4E93-8223-244D66E9DF49}" type="presOf" srcId="{867D6623-0DD1-4ABE-B1D6-AF25CDE98830}" destId="{DDC91CE4-AE8E-49B8-800A-7C596C03F6FE}" srcOrd="0" destOrd="0" presId="urn:microsoft.com/office/officeart/2005/8/layout/bProcess3"/>
    <dgm:cxn modelId="{7D89227A-2210-4125-98A4-A157B8F5841E}" type="presOf" srcId="{1CEBC86E-862C-40AD-A903-E9EE4D1CEAA0}" destId="{63CDFF2C-9037-4640-8566-01E2FB7589FC}" srcOrd="1" destOrd="0" presId="urn:microsoft.com/office/officeart/2005/8/layout/bProcess3"/>
    <dgm:cxn modelId="{71C7B887-05C1-4293-A641-F01E2A31D63E}" srcId="{7508384A-4191-4C54-A919-E37061B81EAA}" destId="{FC147E38-D4A4-4AEE-8187-1EA8C1DE818A}" srcOrd="2" destOrd="0" parTransId="{7BDF6807-5FAC-453C-B3D3-550F3978FA81}" sibTransId="{FC5C2F4C-96F8-4E28-8E28-43B466086CD1}"/>
    <dgm:cxn modelId="{4E98C495-5678-4DD5-8BEA-30040D1742F0}" type="presOf" srcId="{94ED52DA-4049-49EC-A0D8-ED9515466432}" destId="{3E782273-7E2B-4BD4-95C0-BA04340765AF}" srcOrd="0" destOrd="0" presId="urn:microsoft.com/office/officeart/2005/8/layout/bProcess3"/>
    <dgm:cxn modelId="{43180B9A-61DB-4EA1-8397-32F215FBA989}" type="presOf" srcId="{185B2517-2812-45B5-BDAC-954824517C93}" destId="{960629A2-3F2A-44F0-8587-A0A7787563A3}" srcOrd="0" destOrd="0" presId="urn:microsoft.com/office/officeart/2005/8/layout/bProcess3"/>
    <dgm:cxn modelId="{09A94D9E-62CD-42CF-933F-73FAA38BB2C5}" type="presOf" srcId="{FC147E38-D4A4-4AEE-8187-1EA8C1DE818A}" destId="{2DF09B2F-A8EB-4653-8BF9-99D0BE30FF70}" srcOrd="0" destOrd="0" presId="urn:microsoft.com/office/officeart/2005/8/layout/bProcess3"/>
    <dgm:cxn modelId="{75B78FA3-856C-4359-A4E4-BF90BD14F1E6}" type="presOf" srcId="{7E5603AF-BC53-4186-A40A-74D69A4B7262}" destId="{D35B3646-4F08-4FDE-9A5D-1762F8097118}" srcOrd="0" destOrd="0" presId="urn:microsoft.com/office/officeart/2005/8/layout/bProcess3"/>
    <dgm:cxn modelId="{2FC56CA9-9808-4F01-97F3-A808BCCAF0B8}" type="presOf" srcId="{9FBD1692-9B9D-4B91-AB77-38ED0DD0C35F}" destId="{D8864BE1-AB26-4FC9-9568-825F67526746}" srcOrd="1" destOrd="0" presId="urn:microsoft.com/office/officeart/2005/8/layout/bProcess3"/>
    <dgm:cxn modelId="{1146BEB1-C170-48AF-8E59-A37244CF4233}" type="presOf" srcId="{7E5603AF-BC53-4186-A40A-74D69A4B7262}" destId="{DF26CE02-39BF-4F00-845A-DBE4374C44C9}" srcOrd="1" destOrd="0" presId="urn:microsoft.com/office/officeart/2005/8/layout/bProcess3"/>
    <dgm:cxn modelId="{C0B766CA-A310-4DF6-AD54-5065F7C9545D}" type="presOf" srcId="{D32C65AC-E5CA-4687-9A70-0AC0F48FBDC5}" destId="{E8E5E320-206B-4F0C-B402-745307B0C1C7}" srcOrd="0" destOrd="0" presId="urn:microsoft.com/office/officeart/2005/8/layout/bProcess3"/>
    <dgm:cxn modelId="{8C286ACB-F9A4-4C51-A7DA-6D0FC135850D}" type="presOf" srcId="{6650ACF7-65D6-4341-9056-B057437DF52E}" destId="{C50F94D1-1D7E-4A06-9E63-E4DBD6DAB752}" srcOrd="0" destOrd="0" presId="urn:microsoft.com/office/officeart/2005/8/layout/bProcess3"/>
    <dgm:cxn modelId="{9FE02FDD-BE37-42F8-95E2-297F7A6038E7}" type="presOf" srcId="{9FBD1692-9B9D-4B91-AB77-38ED0DD0C35F}" destId="{2D4C9A4A-20DC-463B-B0FC-F13CDB7C1912}" srcOrd="0" destOrd="0" presId="urn:microsoft.com/office/officeart/2005/8/layout/bProcess3"/>
    <dgm:cxn modelId="{9E3D05E3-E5B9-4C0B-9260-7ECDB1CD178C}" type="presOf" srcId="{D32C65AC-E5CA-4687-9A70-0AC0F48FBDC5}" destId="{F4DCD995-2DC0-49B2-862F-ACA9F168DFD1}" srcOrd="1" destOrd="0" presId="urn:microsoft.com/office/officeart/2005/8/layout/bProcess3"/>
    <dgm:cxn modelId="{787575E6-D4B2-4D6B-8ED3-8641C7418961}" srcId="{7508384A-4191-4C54-A919-E37061B81EAA}" destId="{BAD4AE79-EE4B-4EDD-A15C-6F810A64D20F}" srcOrd="5" destOrd="0" parTransId="{C07997E1-EB9C-4FCE-8E25-0A74010F319D}" sibTransId="{3D1C651F-DD5C-404D-BBCE-F2DE81F6ED44}"/>
    <dgm:cxn modelId="{74124CEC-9B4A-4087-ABE7-5A07B92C8208}" type="presOf" srcId="{BAD4AE79-EE4B-4EDD-A15C-6F810A64D20F}" destId="{92CBE362-DF64-4034-98C7-5680C9DADA91}" srcOrd="0" destOrd="0" presId="urn:microsoft.com/office/officeart/2005/8/layout/bProcess3"/>
    <dgm:cxn modelId="{536DD8E3-C767-499B-9C92-CCCBD1840CF0}" type="presParOf" srcId="{1A975F93-1963-41CD-9DD5-6AB22DE585C7}" destId="{960629A2-3F2A-44F0-8587-A0A7787563A3}" srcOrd="0" destOrd="0" presId="urn:microsoft.com/office/officeart/2005/8/layout/bProcess3"/>
    <dgm:cxn modelId="{4DE63564-78C0-4E91-A973-7DB8B34CB030}" type="presParOf" srcId="{1A975F93-1963-41CD-9DD5-6AB22DE585C7}" destId="{CC05B152-B8A0-464F-929B-285BC270772C}" srcOrd="1" destOrd="0" presId="urn:microsoft.com/office/officeart/2005/8/layout/bProcess3"/>
    <dgm:cxn modelId="{9C214DEF-E3DF-4690-A022-A9F24848C400}" type="presParOf" srcId="{CC05B152-B8A0-464F-929B-285BC270772C}" destId="{63CDFF2C-9037-4640-8566-01E2FB7589FC}" srcOrd="0" destOrd="0" presId="urn:microsoft.com/office/officeart/2005/8/layout/bProcess3"/>
    <dgm:cxn modelId="{DB61D02C-6711-45DF-A1DC-B747B559A9A8}" type="presParOf" srcId="{1A975F93-1963-41CD-9DD5-6AB22DE585C7}" destId="{C50F94D1-1D7E-4A06-9E63-E4DBD6DAB752}" srcOrd="2" destOrd="0" presId="urn:microsoft.com/office/officeart/2005/8/layout/bProcess3"/>
    <dgm:cxn modelId="{DA4F7AE9-F6BA-4DF6-B422-0F419F4866A7}" type="presParOf" srcId="{1A975F93-1963-41CD-9DD5-6AB22DE585C7}" destId="{D35B3646-4F08-4FDE-9A5D-1762F8097118}" srcOrd="3" destOrd="0" presId="urn:microsoft.com/office/officeart/2005/8/layout/bProcess3"/>
    <dgm:cxn modelId="{6E7759FC-EBE4-4F09-97A2-ADACFC0FF5AE}" type="presParOf" srcId="{D35B3646-4F08-4FDE-9A5D-1762F8097118}" destId="{DF26CE02-39BF-4F00-845A-DBE4374C44C9}" srcOrd="0" destOrd="0" presId="urn:microsoft.com/office/officeart/2005/8/layout/bProcess3"/>
    <dgm:cxn modelId="{0CB70FCE-291D-4F5F-AB27-7A5C0088FABE}" type="presParOf" srcId="{1A975F93-1963-41CD-9DD5-6AB22DE585C7}" destId="{2DF09B2F-A8EB-4653-8BF9-99D0BE30FF70}" srcOrd="4" destOrd="0" presId="urn:microsoft.com/office/officeart/2005/8/layout/bProcess3"/>
    <dgm:cxn modelId="{C2AC08A0-132A-4217-9288-BA1B6CD201CA}" type="presParOf" srcId="{1A975F93-1963-41CD-9DD5-6AB22DE585C7}" destId="{3582BA34-D06A-4384-8E67-F1E4C7A341EB}" srcOrd="5" destOrd="0" presId="urn:microsoft.com/office/officeart/2005/8/layout/bProcess3"/>
    <dgm:cxn modelId="{38E27CB6-D716-44C9-BA6D-79836118D127}" type="presParOf" srcId="{3582BA34-D06A-4384-8E67-F1E4C7A341EB}" destId="{B4D54F76-9256-4D71-8DAE-F13476F93A72}" srcOrd="0" destOrd="0" presId="urn:microsoft.com/office/officeart/2005/8/layout/bProcess3"/>
    <dgm:cxn modelId="{DD7DC737-0EDD-4D24-AD68-6124EB02FE2E}" type="presParOf" srcId="{1A975F93-1963-41CD-9DD5-6AB22DE585C7}" destId="{3E782273-7E2B-4BD4-95C0-BA04340765AF}" srcOrd="6" destOrd="0" presId="urn:microsoft.com/office/officeart/2005/8/layout/bProcess3"/>
    <dgm:cxn modelId="{EA4340DC-AC85-4ACC-8D8A-70A74F62B565}" type="presParOf" srcId="{1A975F93-1963-41CD-9DD5-6AB22DE585C7}" destId="{E8E5E320-206B-4F0C-B402-745307B0C1C7}" srcOrd="7" destOrd="0" presId="urn:microsoft.com/office/officeart/2005/8/layout/bProcess3"/>
    <dgm:cxn modelId="{2C11B93B-1091-485F-806E-97DD877B5465}" type="presParOf" srcId="{E8E5E320-206B-4F0C-B402-745307B0C1C7}" destId="{F4DCD995-2DC0-49B2-862F-ACA9F168DFD1}" srcOrd="0" destOrd="0" presId="urn:microsoft.com/office/officeart/2005/8/layout/bProcess3"/>
    <dgm:cxn modelId="{72613597-7057-4B7B-87E3-0A77247C4869}" type="presParOf" srcId="{1A975F93-1963-41CD-9DD5-6AB22DE585C7}" destId="{DDC91CE4-AE8E-49B8-800A-7C596C03F6FE}" srcOrd="8" destOrd="0" presId="urn:microsoft.com/office/officeart/2005/8/layout/bProcess3"/>
    <dgm:cxn modelId="{3B56C2A7-C546-4F12-90C1-7B1882435B64}" type="presParOf" srcId="{1A975F93-1963-41CD-9DD5-6AB22DE585C7}" destId="{2D4C9A4A-20DC-463B-B0FC-F13CDB7C1912}" srcOrd="9" destOrd="0" presId="urn:microsoft.com/office/officeart/2005/8/layout/bProcess3"/>
    <dgm:cxn modelId="{5B062CDC-CC7C-4B05-A29F-155A247AF529}" type="presParOf" srcId="{2D4C9A4A-20DC-463B-B0FC-F13CDB7C1912}" destId="{D8864BE1-AB26-4FC9-9568-825F67526746}" srcOrd="0" destOrd="0" presId="urn:microsoft.com/office/officeart/2005/8/layout/bProcess3"/>
    <dgm:cxn modelId="{162117B1-56F9-443E-B1B6-D770EB2809BF}" type="presParOf" srcId="{1A975F93-1963-41CD-9DD5-6AB22DE585C7}" destId="{92CBE362-DF64-4034-98C7-5680C9DADA91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8FC0D-3946-4C52-998B-B682F0EC1770}">
      <dsp:nvSpPr>
        <dsp:cNvPr id="0" name=""/>
        <dsp:cNvSpPr/>
      </dsp:nvSpPr>
      <dsp:spPr>
        <a:xfrm rot="5400000">
          <a:off x="-201331" y="102746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E7D6-66D1-4C82-A84D-F5107D9C5459}">
      <dsp:nvSpPr>
        <dsp:cNvPr id="0" name=""/>
        <dsp:cNvSpPr/>
      </dsp:nvSpPr>
      <dsp:spPr>
        <a:xfrm>
          <a:off x="165184" y="229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0: Prep</a:t>
          </a:r>
        </a:p>
      </dsp:txBody>
      <dsp:txXfrm>
        <a:off x="202937" y="40046"/>
        <a:ext cx="2072814" cy="1213486"/>
      </dsp:txXfrm>
    </dsp:sp>
    <dsp:sp modelId="{86F19E99-0610-4C1D-8807-ADB5DD0579F1}">
      <dsp:nvSpPr>
        <dsp:cNvPr id="0" name=""/>
        <dsp:cNvSpPr/>
      </dsp:nvSpPr>
      <dsp:spPr>
        <a:xfrm rot="5400000">
          <a:off x="-201331" y="263870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5B452-39F6-4C08-8AAC-417DBAE88374}">
      <dsp:nvSpPr>
        <dsp:cNvPr id="0" name=""/>
        <dsp:cNvSpPr/>
      </dsp:nvSpPr>
      <dsp:spPr>
        <a:xfrm>
          <a:off x="165184" y="161353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1: Scoping</a:t>
          </a:r>
        </a:p>
      </dsp:txBody>
      <dsp:txXfrm>
        <a:off x="202937" y="1651286"/>
        <a:ext cx="2072814" cy="1213486"/>
      </dsp:txXfrm>
    </dsp:sp>
    <dsp:sp modelId="{F6BA5DB7-8580-4418-BC60-A4E315F280D0}">
      <dsp:nvSpPr>
        <dsp:cNvPr id="0" name=""/>
        <dsp:cNvSpPr/>
      </dsp:nvSpPr>
      <dsp:spPr>
        <a:xfrm>
          <a:off x="604288" y="3444325"/>
          <a:ext cx="2847826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E8083-ECB6-46F2-8033-588E19EC795A}">
      <dsp:nvSpPr>
        <dsp:cNvPr id="0" name=""/>
        <dsp:cNvSpPr/>
      </dsp:nvSpPr>
      <dsp:spPr>
        <a:xfrm>
          <a:off x="165184" y="322477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2: Requirements</a:t>
          </a:r>
        </a:p>
      </dsp:txBody>
      <dsp:txXfrm>
        <a:off x="202937" y="3262526"/>
        <a:ext cx="2072814" cy="1213486"/>
      </dsp:txXfrm>
    </dsp:sp>
    <dsp:sp modelId="{3BA639F6-6334-41D2-9575-3EB3E3444056}">
      <dsp:nvSpPr>
        <dsp:cNvPr id="0" name=""/>
        <dsp:cNvSpPr/>
      </dsp:nvSpPr>
      <dsp:spPr>
        <a:xfrm rot="16200000">
          <a:off x="2655933" y="263870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ED278-C263-4B74-84E7-7EE526A0040C}">
      <dsp:nvSpPr>
        <dsp:cNvPr id="0" name=""/>
        <dsp:cNvSpPr/>
      </dsp:nvSpPr>
      <dsp:spPr>
        <a:xfrm>
          <a:off x="3022450" y="322477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3: High Level Design</a:t>
          </a:r>
        </a:p>
      </dsp:txBody>
      <dsp:txXfrm>
        <a:off x="3060203" y="3262526"/>
        <a:ext cx="2072814" cy="1213486"/>
      </dsp:txXfrm>
    </dsp:sp>
    <dsp:sp modelId="{4F8E1CD4-E537-4427-BC51-9D4189D7B100}">
      <dsp:nvSpPr>
        <dsp:cNvPr id="0" name=""/>
        <dsp:cNvSpPr/>
      </dsp:nvSpPr>
      <dsp:spPr>
        <a:xfrm rot="16200000">
          <a:off x="2655933" y="102746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37FEB-01A3-4DDF-8A0D-B1C0AE4ABCB2}">
      <dsp:nvSpPr>
        <dsp:cNvPr id="0" name=""/>
        <dsp:cNvSpPr/>
      </dsp:nvSpPr>
      <dsp:spPr>
        <a:xfrm>
          <a:off x="3022450" y="161353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4: Scheduling &amp; Testing / R1</a:t>
          </a:r>
        </a:p>
      </dsp:txBody>
      <dsp:txXfrm>
        <a:off x="3060203" y="1651286"/>
        <a:ext cx="2072814" cy="1213486"/>
      </dsp:txXfrm>
    </dsp:sp>
    <dsp:sp modelId="{6CB03BD0-7086-433C-8F7B-1EB3E5B682E0}">
      <dsp:nvSpPr>
        <dsp:cNvPr id="0" name=""/>
        <dsp:cNvSpPr/>
      </dsp:nvSpPr>
      <dsp:spPr>
        <a:xfrm>
          <a:off x="3461553" y="221845"/>
          <a:ext cx="2847826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B2DC9-3818-4955-A9D8-4BC18A48EFD0}">
      <dsp:nvSpPr>
        <dsp:cNvPr id="0" name=""/>
        <dsp:cNvSpPr/>
      </dsp:nvSpPr>
      <dsp:spPr>
        <a:xfrm>
          <a:off x="3022450" y="229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5: Detailed Design</a:t>
          </a:r>
        </a:p>
      </dsp:txBody>
      <dsp:txXfrm>
        <a:off x="3060203" y="40046"/>
        <a:ext cx="2072814" cy="1213486"/>
      </dsp:txXfrm>
    </dsp:sp>
    <dsp:sp modelId="{3F4D00F7-44B7-4924-A1D1-0F708F568975}">
      <dsp:nvSpPr>
        <dsp:cNvPr id="0" name=""/>
        <dsp:cNvSpPr/>
      </dsp:nvSpPr>
      <dsp:spPr>
        <a:xfrm rot="5400000">
          <a:off x="5513199" y="102746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93DB1-26DD-4070-A543-A323D295A48E}">
      <dsp:nvSpPr>
        <dsp:cNvPr id="0" name=""/>
        <dsp:cNvSpPr/>
      </dsp:nvSpPr>
      <dsp:spPr>
        <a:xfrm>
          <a:off x="5879716" y="229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6: Patterns</a:t>
          </a:r>
        </a:p>
      </dsp:txBody>
      <dsp:txXfrm>
        <a:off x="5917469" y="40046"/>
        <a:ext cx="2072814" cy="1213486"/>
      </dsp:txXfrm>
    </dsp:sp>
    <dsp:sp modelId="{BA365505-ABB6-4451-AD47-E4640BFC7168}">
      <dsp:nvSpPr>
        <dsp:cNvPr id="0" name=""/>
        <dsp:cNvSpPr/>
      </dsp:nvSpPr>
      <dsp:spPr>
        <a:xfrm rot="5400000">
          <a:off x="5513199" y="2638705"/>
          <a:ext cx="1601800" cy="193348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388B3-7E4A-4ED5-838A-5DB2B5647807}">
      <dsp:nvSpPr>
        <dsp:cNvPr id="0" name=""/>
        <dsp:cNvSpPr/>
      </dsp:nvSpPr>
      <dsp:spPr>
        <a:xfrm>
          <a:off x="5879716" y="161353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7: </a:t>
          </a:r>
          <a:r>
            <a:rPr lang="en-IN" sz="2300" kern="1200"/>
            <a:t>Anti Patterns / R2</a:t>
          </a:r>
          <a:endParaRPr lang="en-IN" sz="2300" kern="1200" dirty="0"/>
        </a:p>
      </dsp:txBody>
      <dsp:txXfrm>
        <a:off x="5917469" y="1651286"/>
        <a:ext cx="2072814" cy="1213486"/>
      </dsp:txXfrm>
    </dsp:sp>
    <dsp:sp modelId="{75FD1488-8DC1-4802-8FDC-BFA77E09C661}">
      <dsp:nvSpPr>
        <dsp:cNvPr id="0" name=""/>
        <dsp:cNvSpPr/>
      </dsp:nvSpPr>
      <dsp:spPr>
        <a:xfrm>
          <a:off x="5879716" y="3224773"/>
          <a:ext cx="2148320" cy="12889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Sprint 8: Finale</a:t>
          </a:r>
        </a:p>
      </dsp:txBody>
      <dsp:txXfrm>
        <a:off x="5917469" y="3262526"/>
        <a:ext cx="2072814" cy="1213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5B152-B8A0-464F-929B-285BC270772C}">
      <dsp:nvSpPr>
        <dsp:cNvPr id="0" name=""/>
        <dsp:cNvSpPr/>
      </dsp:nvSpPr>
      <dsp:spPr>
        <a:xfrm>
          <a:off x="3121006" y="656185"/>
          <a:ext cx="505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58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3360395" y="699224"/>
        <a:ext cx="26809" cy="5361"/>
      </dsp:txXfrm>
    </dsp:sp>
    <dsp:sp modelId="{960629A2-3F2A-44F0-8587-A0A7787563A3}">
      <dsp:nvSpPr>
        <dsp:cNvPr id="0" name=""/>
        <dsp:cNvSpPr/>
      </dsp:nvSpPr>
      <dsp:spPr>
        <a:xfrm>
          <a:off x="791563" y="2532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 dirty="0">
              <a:latin typeface="Palatino" charset="0"/>
              <a:ea typeface="ＭＳ Ｐゴシック" panose="020B0600070205080204" pitchFamily="34" charset="-128"/>
            </a:rPr>
            <a:t>Pattern name</a:t>
          </a:r>
          <a:r>
            <a:rPr lang="en-US" altLang="en-US" sz="1200" kern="1200" dirty="0">
              <a:latin typeface="Palatino" charset="0"/>
              <a:ea typeface="ＭＳ Ｐゴシック" panose="020B0600070205080204" pitchFamily="34" charset="-128"/>
            </a:rPr>
            <a:t>—describes the essence of the pattern in a short but expressive name </a:t>
          </a:r>
          <a:endParaRPr lang="en-IN" sz="1200" kern="1200" dirty="0"/>
        </a:p>
      </dsp:txBody>
      <dsp:txXfrm>
        <a:off x="791563" y="2532"/>
        <a:ext cx="2331243" cy="1398746"/>
      </dsp:txXfrm>
    </dsp:sp>
    <dsp:sp modelId="{D35B3646-4F08-4FDE-9A5D-1762F8097118}">
      <dsp:nvSpPr>
        <dsp:cNvPr id="0" name=""/>
        <dsp:cNvSpPr/>
      </dsp:nvSpPr>
      <dsp:spPr>
        <a:xfrm>
          <a:off x="1957185" y="1399478"/>
          <a:ext cx="2867429" cy="505586"/>
        </a:xfrm>
        <a:custGeom>
          <a:avLst/>
          <a:gdLst/>
          <a:ahLst/>
          <a:cxnLst/>
          <a:rect l="0" t="0" r="0" b="0"/>
          <a:pathLst>
            <a:path>
              <a:moveTo>
                <a:pt x="2867429" y="0"/>
              </a:moveTo>
              <a:lnTo>
                <a:pt x="2867429" y="269893"/>
              </a:lnTo>
              <a:lnTo>
                <a:pt x="0" y="269893"/>
              </a:lnTo>
              <a:lnTo>
                <a:pt x="0" y="50558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3317971" y="1649590"/>
        <a:ext cx="145856" cy="5361"/>
      </dsp:txXfrm>
    </dsp:sp>
    <dsp:sp modelId="{C50F94D1-1D7E-4A06-9E63-E4DBD6DAB752}">
      <dsp:nvSpPr>
        <dsp:cNvPr id="0" name=""/>
        <dsp:cNvSpPr/>
      </dsp:nvSpPr>
      <dsp:spPr>
        <a:xfrm>
          <a:off x="3658993" y="2532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>
              <a:latin typeface="Palatino" charset="0"/>
              <a:ea typeface="ＭＳ Ｐゴシック" panose="020B0600070205080204" pitchFamily="34" charset="-128"/>
            </a:rPr>
            <a:t>Problem</a:t>
          </a:r>
          <a:r>
            <a:rPr lang="en-US" altLang="en-US" sz="1200" i="1" kern="1200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 sz="1200" kern="1200">
              <a:latin typeface="Palatino" charset="0"/>
              <a:ea typeface="ＭＳ Ｐゴシック" panose="020B0600070205080204" pitchFamily="34" charset="-128"/>
            </a:rPr>
            <a:t>describes the problem that the pattern addresses</a:t>
          </a:r>
          <a:endParaRPr lang="en-US" altLang="en-US" sz="1200" i="1" kern="1200" dirty="0">
            <a:latin typeface="Palatino" charset="0"/>
            <a:ea typeface="ＭＳ Ｐゴシック" panose="020B0600070205080204" pitchFamily="34" charset="-128"/>
          </a:endParaRPr>
        </a:p>
      </dsp:txBody>
      <dsp:txXfrm>
        <a:off x="3658993" y="2532"/>
        <a:ext cx="2331243" cy="1398746"/>
      </dsp:txXfrm>
    </dsp:sp>
    <dsp:sp modelId="{3582BA34-D06A-4384-8E67-F1E4C7A341EB}">
      <dsp:nvSpPr>
        <dsp:cNvPr id="0" name=""/>
        <dsp:cNvSpPr/>
      </dsp:nvSpPr>
      <dsp:spPr>
        <a:xfrm>
          <a:off x="3121006" y="2591117"/>
          <a:ext cx="505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58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3360395" y="2634156"/>
        <a:ext cx="26809" cy="5361"/>
      </dsp:txXfrm>
    </dsp:sp>
    <dsp:sp modelId="{2DF09B2F-A8EB-4653-8BF9-99D0BE30FF70}">
      <dsp:nvSpPr>
        <dsp:cNvPr id="0" name=""/>
        <dsp:cNvSpPr/>
      </dsp:nvSpPr>
      <dsp:spPr>
        <a:xfrm>
          <a:off x="791563" y="1937464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>
              <a:latin typeface="Palatino" charset="0"/>
              <a:ea typeface="ＭＳ Ｐゴシック" panose="020B0600070205080204" pitchFamily="34" charset="-128"/>
            </a:rPr>
            <a:t>Motivation</a:t>
          </a:r>
          <a:r>
            <a:rPr lang="en-US" altLang="en-US" sz="1200" kern="1200">
              <a:latin typeface="Palatino" charset="0"/>
              <a:ea typeface="ＭＳ Ｐゴシック" panose="020B0600070205080204" pitchFamily="34" charset="-128"/>
            </a:rPr>
            <a:t>—provides an example of the problem </a:t>
          </a:r>
          <a:endParaRPr lang="en-US" altLang="en-US" sz="1200" kern="1200" dirty="0">
            <a:latin typeface="Palatino" charset="0"/>
            <a:ea typeface="ＭＳ Ｐゴシック" panose="020B0600070205080204" pitchFamily="34" charset="-128"/>
          </a:endParaRPr>
        </a:p>
      </dsp:txBody>
      <dsp:txXfrm>
        <a:off x="791563" y="1937464"/>
        <a:ext cx="2331243" cy="1398746"/>
      </dsp:txXfrm>
    </dsp:sp>
    <dsp:sp modelId="{E8E5E320-206B-4F0C-B402-745307B0C1C7}">
      <dsp:nvSpPr>
        <dsp:cNvPr id="0" name=""/>
        <dsp:cNvSpPr/>
      </dsp:nvSpPr>
      <dsp:spPr>
        <a:xfrm>
          <a:off x="1957185" y="3334410"/>
          <a:ext cx="2867429" cy="505586"/>
        </a:xfrm>
        <a:custGeom>
          <a:avLst/>
          <a:gdLst/>
          <a:ahLst/>
          <a:cxnLst/>
          <a:rect l="0" t="0" r="0" b="0"/>
          <a:pathLst>
            <a:path>
              <a:moveTo>
                <a:pt x="2867429" y="0"/>
              </a:moveTo>
              <a:lnTo>
                <a:pt x="2867429" y="269893"/>
              </a:lnTo>
              <a:lnTo>
                <a:pt x="0" y="269893"/>
              </a:lnTo>
              <a:lnTo>
                <a:pt x="0" y="50558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3317971" y="3584522"/>
        <a:ext cx="145856" cy="5361"/>
      </dsp:txXfrm>
    </dsp:sp>
    <dsp:sp modelId="{3E782273-7E2B-4BD4-95C0-BA04340765AF}">
      <dsp:nvSpPr>
        <dsp:cNvPr id="0" name=""/>
        <dsp:cNvSpPr/>
      </dsp:nvSpPr>
      <dsp:spPr>
        <a:xfrm>
          <a:off x="3658993" y="1937464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>
              <a:latin typeface="Palatino" charset="0"/>
              <a:ea typeface="ＭＳ Ｐゴシック" panose="020B0600070205080204" pitchFamily="34" charset="-128"/>
            </a:rPr>
            <a:t>Context</a:t>
          </a:r>
          <a:r>
            <a:rPr lang="en-US" altLang="en-US" sz="1200" i="1" kern="1200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 sz="1200" kern="1200">
              <a:latin typeface="Palatino" charset="0"/>
              <a:ea typeface="ＭＳ Ｐゴシック" panose="020B0600070205080204" pitchFamily="34" charset="-128"/>
            </a:rPr>
            <a:t>describes the environment in which the problem resides including application domain</a:t>
          </a:r>
          <a:endParaRPr lang="en-US" altLang="en-US" sz="1200" i="1" kern="1200" dirty="0">
            <a:latin typeface="Palatino" charset="0"/>
            <a:ea typeface="ＭＳ Ｐゴシック" panose="020B0600070205080204" pitchFamily="34" charset="-128"/>
          </a:endParaRPr>
        </a:p>
      </dsp:txBody>
      <dsp:txXfrm>
        <a:off x="3658993" y="1937464"/>
        <a:ext cx="2331243" cy="1398746"/>
      </dsp:txXfrm>
    </dsp:sp>
    <dsp:sp modelId="{2D4C9A4A-20DC-463B-B0FC-F13CDB7C1912}">
      <dsp:nvSpPr>
        <dsp:cNvPr id="0" name=""/>
        <dsp:cNvSpPr/>
      </dsp:nvSpPr>
      <dsp:spPr>
        <a:xfrm>
          <a:off x="3121006" y="4526049"/>
          <a:ext cx="505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58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3360395" y="4569088"/>
        <a:ext cx="26809" cy="5361"/>
      </dsp:txXfrm>
    </dsp:sp>
    <dsp:sp modelId="{DDC91CE4-AE8E-49B8-800A-7C596C03F6FE}">
      <dsp:nvSpPr>
        <dsp:cNvPr id="0" name=""/>
        <dsp:cNvSpPr/>
      </dsp:nvSpPr>
      <dsp:spPr>
        <a:xfrm>
          <a:off x="791563" y="3872396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>
              <a:latin typeface="Palatino" charset="0"/>
              <a:ea typeface="ＭＳ Ｐゴシック" panose="020B0600070205080204" pitchFamily="34" charset="-128"/>
            </a:rPr>
            <a:t>Forces</a:t>
          </a:r>
          <a:r>
            <a:rPr lang="en-US" altLang="en-US" sz="1200" i="1" kern="1200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 sz="1200" kern="1200">
              <a:latin typeface="Palatino" charset="0"/>
              <a:ea typeface="ＭＳ Ｐゴシック" panose="020B0600070205080204" pitchFamily="34" charset="-128"/>
            </a:rPr>
            <a:t>lists the system of forces that affect the manner in which the problem must be solved; includes a discussion of limitation and constraints that must be considered</a:t>
          </a:r>
          <a:endParaRPr lang="en-US" altLang="en-US" sz="1200" i="1" kern="1200" dirty="0">
            <a:latin typeface="Palatino" charset="0"/>
            <a:ea typeface="ＭＳ Ｐゴシック" panose="020B0600070205080204" pitchFamily="34" charset="-128"/>
          </a:endParaRPr>
        </a:p>
      </dsp:txBody>
      <dsp:txXfrm>
        <a:off x="791563" y="3872396"/>
        <a:ext cx="2331243" cy="1398746"/>
      </dsp:txXfrm>
    </dsp:sp>
    <dsp:sp modelId="{92CBE362-DF64-4034-98C7-5680C9DADA91}">
      <dsp:nvSpPr>
        <dsp:cNvPr id="0" name=""/>
        <dsp:cNvSpPr/>
      </dsp:nvSpPr>
      <dsp:spPr>
        <a:xfrm>
          <a:off x="3658993" y="3872396"/>
          <a:ext cx="2331243" cy="13987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1" i="1" kern="1200" dirty="0">
              <a:latin typeface="Palatino" charset="0"/>
              <a:ea typeface="ＭＳ Ｐゴシック" panose="020B0600070205080204" pitchFamily="34" charset="-128"/>
            </a:rPr>
            <a:t>Solution</a:t>
          </a:r>
          <a:r>
            <a:rPr lang="en-US" altLang="en-US" sz="1200" i="1" kern="1200" dirty="0">
              <a:latin typeface="Palatino" charset="0"/>
              <a:ea typeface="ＭＳ Ｐゴシック" panose="020B0600070205080204" pitchFamily="34" charset="-128"/>
            </a:rPr>
            <a:t>—</a:t>
          </a:r>
          <a:r>
            <a:rPr lang="en-US" altLang="en-US" sz="1200" kern="1200" dirty="0">
              <a:latin typeface="Palatino" charset="0"/>
              <a:ea typeface="ＭＳ Ｐゴシック" panose="020B0600070205080204" pitchFamily="34" charset="-128"/>
            </a:rPr>
            <a:t>provides a detailed description of the solution proposed for the problem</a:t>
          </a:r>
          <a:endParaRPr lang="en-US" altLang="en-US" sz="1200" i="1" kern="1200" dirty="0">
            <a:latin typeface="Palatino" charset="0"/>
            <a:ea typeface="ＭＳ Ｐゴシック" panose="020B0600070205080204" pitchFamily="34" charset="-128"/>
          </a:endParaRPr>
        </a:p>
      </dsp:txBody>
      <dsp:txXfrm>
        <a:off x="3658993" y="3872396"/>
        <a:ext cx="2331243" cy="1398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47CBBD5-A63A-24B6-4C84-2E076C0283E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8AA87CA-70B4-54EE-F624-F3590483BA8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61B2C98-10D2-6120-081D-6DC9F0271E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5E99ADDB-8895-6674-7134-3C197DDC8E1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8D04F476-99BE-BCDD-059B-9B3DE794F94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BA031BDB-EFD2-D874-2340-CFC499848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25E709-BA7D-458E-B8DB-969593A27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DF238E2-D9CB-F69E-152A-C5FE96A1E4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107ABA-F920-40D8-BC23-CEDFEB40C6BA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3AE1A7D-C9CC-A170-E4A5-FBC5CD9FC5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64DBF392-EB62-9C24-67FE-9E11CC2FF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AA7CFDEE-9BF0-3801-3121-F3A685083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A11D8C-A9B0-4749-AFA4-7B5FBFC798AC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297E8F-089A-5A83-DCB9-0BA0F68AA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5713A8B5-1E8D-094C-F418-7BF01EDFD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A8DE69B2-6A10-8280-11F5-F48076374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D4818F-3CE2-48B2-88B7-49E33EEF8B84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5AC7536-2726-72A6-AEBC-4997B0D70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78A99632-F4A8-05B8-C1CB-A66CEF876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0AA17D63-0CA3-309C-9EC2-9D64AD9E6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EE266F-9831-4DD8-A4EB-C2B70BA87D5D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75DCA79-F89A-964B-48D9-B2F880EE31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EF6CD0C8-2B27-9AFA-25C8-3A7948185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D8A14FF2-B06D-638F-6902-B4861A0C2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9DAD2E-DACE-4D8E-9232-8766D013818C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B381D75-E761-F291-4F05-C59351E3C1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FCE06B8-C073-13C5-56B8-AFBDE297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EDCC1BC7-6D39-05CD-6416-5BB4EA203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1F746F-5843-4671-866B-E96EB894AB2D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F1B55B8-42D1-877D-7B65-BA82507AF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CB090975-2E2A-46E8-66E2-FAEE38CE99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30744F0E-98E1-CA31-FB4E-5D83335EEB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A36AFE-229B-426D-974E-BF02C93B94A2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D79FBD9-185A-BB25-7F01-E58EF8DD54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CAA3C06-EDB4-5E38-FCB4-B363952F1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174C24DC-C782-3354-8E57-079E7149DE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E010DBE-C260-41F4-B4C7-CFB13807939B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3159B9E-0909-5FD6-CE87-B759B75BE6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7805069F-BDA9-813F-BC24-428EE2F95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35D356C4-47D5-47CD-5131-9E54706D64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A1A84C-9322-41A0-8888-DBAE78773C67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D28DC6F-A506-DD90-03D8-C7EE32BD6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18CA85F2-6B30-F708-5FB9-7A5E11EA9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17BC84F4-E42F-7E58-071E-D9C4120F0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1185C1-8628-4B12-AB24-DFFE394E4267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383C09D4-579C-B3EF-2CFE-EA26DBCCA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9ECB7E0-E27B-869A-7DAE-2ABFA2992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5844EF68-9D70-DF4B-7C2D-A43484B2A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57907C3-F070-4EE9-B433-6CFCC7175CCE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74021167-20F9-1838-4D61-69585BACE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76263" y="792163"/>
            <a:ext cx="5707062" cy="3211512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E847A93-B379-12DA-04A5-8086CD8C1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38496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46FBFC80-B5E0-2C5F-1407-46C03E4A73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DD13BA-85FE-4FEB-A6B5-53740DD50511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775BDDD-0FF0-1C39-E550-4A1AAEBA58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A46904F-C35A-9034-5158-5EC296586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3DA6C8B4-E600-A63E-28C7-FB00C90CEB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2A5EA14-F7FC-4793-8E5F-5288C968AD63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3276F46-3CAA-A678-7E84-FD05692DB9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4C85235-7502-9359-E36B-76ED42779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B4EE7F8-74D2-41FC-2463-153E53F4D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58EC55-56DC-4647-BDD4-CDC910E566FC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054F1D2D-6714-AAD6-DF24-B5A6272A1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4D4D34D4-8A68-C710-B400-33C9EB9CB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F98B48D-E536-040A-2CA0-861AED2F9C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7D2FB1-D8C3-4340-8AC3-C3C2E9D31EEA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07B6C4F9-3022-DC53-BC69-C3CB6044CD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0CA7EA9-296E-EBA9-3D9A-C4B0EE1E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2F56D4BB-C04F-6EBA-9392-C24E5E44D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EF93CA-8735-481C-8D48-E6F9EA71631C}" type="slidenum">
              <a:rPr lang="en-US" altLang="en-US" sz="1200" smtClean="0"/>
              <a:pPr/>
              <a:t>54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C4172EF2-CEE8-0902-0A1D-4624194FAE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610CAED-9615-1DDF-88D9-E271BD311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1F09A6FE-8A31-EF91-5E25-D492F5900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E6DA028-3200-4451-8537-4C942A24BD4F}" type="slidenum">
              <a:rPr lang="en-US" altLang="en-US" sz="1200" smtClean="0"/>
              <a:pPr/>
              <a:t>55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640FF1F-08E7-96FE-C4FC-81F836BA1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F89AF20-3EBD-549E-E2D4-8083A52EC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835D8483-A391-A9AC-93BE-7D1A22A4D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A43E8A-A0AF-41E7-8CD5-3E7921F695A3}" type="slidenum">
              <a:rPr lang="en-US" altLang="en-US" sz="1200" smtClean="0"/>
              <a:pPr/>
              <a:t>56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BAF8D4F-FB06-3F3F-E6BF-55B603B0A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390467E2-EDEF-4BA5-6004-5339BC958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5FA06022-F40F-DD66-449C-371579756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084AFE-88BA-493D-836D-F282DF295754}" type="slidenum">
              <a:rPr lang="en-US" altLang="en-US" sz="1200" smtClean="0"/>
              <a:pPr/>
              <a:t>57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DD417F0-D702-112E-FFCB-71B9B9C21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4FFED313-38C3-E695-99BE-4B5F9C3BD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4A91DC93-5352-186A-EFE0-FE2192D2AB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E83389-5A44-465E-9559-004992F6147F}" type="slidenum">
              <a:rPr lang="en-US" altLang="en-US" sz="1200" smtClean="0"/>
              <a:pPr/>
              <a:t>58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31FB00FB-BAF7-9F4E-378C-AB0634529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4E5F4783-36EA-56EF-339F-A7CA8E246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A6BB9ECC-E2A5-480C-21BC-12672844F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B57E92-D05A-44CA-9F3C-8C566F4A180E}" type="slidenum">
              <a:rPr lang="en-US" altLang="en-US" sz="1200" smtClean="0"/>
              <a:pPr/>
              <a:t>59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2A10A9EA-2827-7686-BB6E-D941F2096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CC6749B-C726-189D-6693-3FB59152B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31F8316-F37E-ADD9-5238-DCCBF674F4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F9C12C-4483-4870-B98F-CD3A4AFC1F3B}" type="slidenum">
              <a:rPr lang="en-US" altLang="en-US" sz="1200" smtClean="0"/>
              <a:pPr/>
              <a:t>60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A0FA53CF-CDFD-E2DF-EE24-99E631889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BE290ED-E9FA-71A4-B11F-A7647AFFB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2CE14592-96D9-6194-7D69-17720D46E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1EEF31-6ECA-47B5-9A10-806AFD40B11D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A709011-DCF1-DB38-15BD-F7DA53210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9DD75DC-0080-C88D-A469-FB282C206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6075BB82-384A-F4C1-BF8C-720EC2CD2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A98A81-2804-4690-BB9C-453610128368}" type="slidenum">
              <a:rPr lang="en-US" altLang="en-US" sz="1200" smtClean="0"/>
              <a:pPr/>
              <a:t>61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7881D15-68C8-3A0F-69B8-F9FDA119CE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87A74B31-850D-8E65-D6A0-F2393D910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883ADA8-725B-4A26-7E03-7267E7315D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AFC495-8263-4EC7-B071-E2FC9B6CB579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4E952E4-AB94-EC7F-44E9-1B3A3A4ED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A6B06CEA-E2EF-C602-8701-C57C801B0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8A6FE590-E59C-8A2E-1EFA-52E2E62361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45AFDE-E307-4DD1-B073-3495B1F4F75F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F05801B9-9EF6-F40E-F542-635DFC12A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CFBE057F-C70A-627A-5D98-1ABD6E173F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9040DCF3-A718-2492-9A6C-77359A294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B7BD0-1782-413F-88D8-0F72FF44F6DC}" type="slidenum">
              <a:rPr lang="en-US" altLang="en-US" sz="1200" smtClean="0"/>
              <a:pPr/>
              <a:t>64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9263E216-8265-2208-4919-85FC084A0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F2D9D5CE-FB8B-56EB-62BB-A5CCC291B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FD4937A8-45AC-6B1B-95BC-39AE7D1387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21BB2D9-E5AD-4B1E-AE53-3272F7099EB5}" type="slidenum">
              <a:rPr lang="en-US" altLang="en-US" sz="1200" smtClean="0"/>
              <a:pPr/>
              <a:t>65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3B7504-17E9-C631-C7D5-64D1327A21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54FBD747-5045-CABB-4F49-0E70640454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A8E0B666-30B6-0F60-CFE8-5308FDD58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56E962-6443-40C1-8E16-54E7670E194C}" type="slidenum">
              <a:rPr lang="en-US" altLang="en-US" sz="1200" smtClean="0"/>
              <a:pPr/>
              <a:t>66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52841C9B-A0DC-3B11-8E6A-6C789EA3BB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E7BE6E63-6A7C-8EAA-6000-D1A62B251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F76CCDB7-54AE-FB44-6368-130569272B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0338F8-CBD5-41E3-B4FD-23F1478A2D1D}" type="slidenum">
              <a:rPr lang="en-US" altLang="en-US" sz="1200" smtClean="0"/>
              <a:pPr/>
              <a:t>67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73B64AD2-4995-1B04-A160-8430C81BEF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B4D61805-2766-0D70-251C-55149D1C0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3A214B40-3B6D-1B6C-DECE-F6169601F4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66B115-CA66-4C7E-A801-A468E673D31C}" type="slidenum">
              <a:rPr lang="en-US" altLang="en-US" sz="1200" smtClean="0"/>
              <a:pPr/>
              <a:t>68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FB2D624E-6D71-6F1A-D28B-5C5A2D4CAF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5F35A97E-EE3A-51B9-1E39-792659AA3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ADCBDCFB-7640-4DB6-E92C-3747F14C5C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D6775B-38BC-4B9F-99A6-842D9CA47B24}" type="slidenum">
              <a:rPr lang="en-US" altLang="en-US" sz="1200" smtClean="0"/>
              <a:pPr/>
              <a:t>69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9224BB9E-E150-95FB-904E-2091208744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15033B8-0B9E-CD89-80D4-F12E6A15F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116ABF-0130-C0C5-9130-0B7074510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F2AC7D-DB42-4AAE-8050-52E9969B09A9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5DF0B87E-A4A5-CF4B-F2BC-083F957299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E9C9239-8484-358C-1F10-CBA1A2D80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6C18C6A1-0284-2FAF-BB36-67C0740B4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612EA5-A5BB-49A8-8090-FE592702E170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3B4BDAA-4C7F-5C7C-80EC-63BE60999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C35A08-A0FD-096C-4EBB-CF1C93B4A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31C856DA-0BF7-FDAB-8E71-5EE7C9178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AB92CF-CAF7-41B4-8E93-372309D14E9C}" type="slidenum">
              <a:rPr lang="en-US" altLang="en-US" sz="1200" smtClean="0"/>
              <a:pPr/>
              <a:t>71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DF914D60-7F9D-AE52-B62D-04FA8CEA78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7A4DEB47-E80A-60DF-AC2E-222EB550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4B7C7A5E-8A7F-553C-FD17-1FAE20BF2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218471-3D0A-4732-9C23-0B1BAD278FF0}" type="slidenum">
              <a:rPr lang="en-US" altLang="en-US" sz="1200" smtClean="0"/>
              <a:pPr/>
              <a:t>72</a:t>
            </a:fld>
            <a:endParaRPr lang="en-US" altLang="en-US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183E2406-9C0B-BC6E-71DB-6C284B680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E314C2D5-CCE0-E707-817A-0A78BF1765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F9A3E854-EFD1-551C-5A30-707926221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BAC7A6-C4D9-45C4-A768-83A79B578145}" type="slidenum">
              <a:rPr lang="en-US" altLang="en-US" sz="1200" smtClean="0"/>
              <a:pPr/>
              <a:t>73</a:t>
            </a:fld>
            <a:endParaRPr lang="en-US" altLang="en-US" sz="12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A9AC1220-EAD6-845B-B487-3BDA8806AA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E36A074-26C7-6736-0CB2-1928B770E6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B28E8A9-44E9-58C9-EDC1-624058D86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EBC624E-652C-4606-BFB6-BE99309162FB}" type="slidenum">
              <a:rPr lang="en-US" altLang="en-US" sz="1200" smtClean="0"/>
              <a:pPr/>
              <a:t>74</a:t>
            </a:fld>
            <a:endParaRPr lang="en-US" altLang="en-US" sz="120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B9015D83-8D62-2CA6-125B-7F43442670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48DA610F-FD59-3B57-32B6-CA7ECF13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5DB9C7C3-0FA0-6C99-7D36-70DC42B113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DEC47A-F3D2-458D-800B-68D72B7619FB}" type="slidenum">
              <a:rPr lang="en-US" altLang="en-US" sz="1200" smtClean="0"/>
              <a:pPr/>
              <a:t>75</a:t>
            </a:fld>
            <a:endParaRPr lang="en-US" altLang="en-US" sz="120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11929499-787A-67AE-184B-5B57E085E4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B3D07C19-06E3-6CF0-01C3-57B088619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C0B789C1-2347-AC89-2C2E-79193F11E7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20A853D-5159-4AFB-B6A7-8CE0CD89734F}" type="slidenum">
              <a:rPr lang="en-US" altLang="en-US" sz="1200" smtClean="0"/>
              <a:pPr/>
              <a:t>76</a:t>
            </a:fld>
            <a:endParaRPr lang="en-US" altLang="en-US" sz="120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BA46F363-F4B3-7D9D-E2A7-BF1BF446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28D61BF-9684-8C0F-A078-21F6374DC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1412F410-C526-3B8D-1B5F-0FF6D84C6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C55E6F-CBB3-4249-B784-9B6BCB7DEDC6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D33DFCB-FFC0-8299-F7D1-1081FD737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3E36F2E4-9299-C883-9E5E-AA7183330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563CCCC-69E3-B916-2279-77DD9F4B3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C74CFD-9D17-42C8-8FDD-48C295790201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583DC879-6621-2592-51CE-2AD0D1B80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D95182C-A020-599D-AAEF-D1830E524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F058D8F4-FDBC-8259-3925-FE4A2FE6F0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1CA59B-324D-4253-832B-38244E6AC894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1FC837C-4CA9-49A1-FD41-E387AA896B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AB82F39-3A96-9C76-3967-F9CD74AAA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66006E18-EFD9-EF6C-F087-1DD3D3C12F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CA7043-4505-4026-828D-C300084F625D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E34FA52A-A220-A13A-AF4F-2232576442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23F6766-7DCD-9315-FE83-6F2078CF2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3CE49DB-4906-6BAA-E51E-4DBE4EA8C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DDCEA0-7959-44EB-A8D8-88EB07160C6B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338E640-75FE-A864-E1DC-2372EB114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29F56C3-EE8A-810D-0713-A2F226D01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7"/>
          <p:cNvSpPr txBox="1"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17145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19" lvl="1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29" lvl="2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38" lvl="3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46" lvl="4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55" lvl="5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65" lvl="6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74" lvl="7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83" lvl="8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AC57CBA5-FDB1-4D0C-CE5E-9B5074EA0DA2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1;p47">
            <a:extLst>
              <a:ext uri="{FF2B5EF4-FFF2-40B4-BE49-F238E27FC236}">
                <a16:creationId xmlns:a16="http://schemas.microsoft.com/office/drawing/2014/main" id="{02061EB7-B36C-B197-5774-6A699E4BD996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2;p47">
            <a:extLst>
              <a:ext uri="{FF2B5EF4-FFF2-40B4-BE49-F238E27FC236}">
                <a16:creationId xmlns:a16="http://schemas.microsoft.com/office/drawing/2014/main" id="{EEBCA2DD-9D59-2BFD-E0BB-A3DF927C99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C7A4ED87-3029-4CC1-94AD-1E3EC2852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6"/>
          <p:cNvSpPr>
            <a:spLocks noGrp="1"/>
          </p:cNvSpPr>
          <p:nvPr>
            <p:ph type="pic" idx="2"/>
          </p:nvPr>
        </p:nvSpPr>
        <p:spPr>
          <a:xfrm>
            <a:off x="5183188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 noProof="0">
              <a:sym typeface="Calibri"/>
            </a:endParaRPr>
          </a:p>
        </p:txBody>
      </p:sp>
      <p:sp>
        <p:nvSpPr>
          <p:cNvPr id="74" name="Google Shape;74;p56"/>
          <p:cNvSpPr txBox="1">
            <a:spLocks noGrp="1"/>
          </p:cNvSpPr>
          <p:nvPr>
            <p:ph type="body" idx="1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17145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19" lvl="1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29" lvl="2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38" lvl="3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46" lvl="4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55" lvl="5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65" lvl="6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74" lvl="7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83" lvl="8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A036C532-0363-A371-2B48-AD882450CBF2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83FD0F48-49D3-BF95-9F73-15177D3A3739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5EC9CA7F-C347-B9B0-3FE5-7DC6DCDB7F1D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7C6C8-F722-484D-A440-50E06A55B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8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 rot="5400000">
            <a:off x="3920333" y="-1256507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DFFF3442-2A77-FA97-E4BC-9F6E8C0B2AD2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603FF732-7233-CDD5-04E7-DF51C16C6F16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8BAC64FC-D20E-5A04-7018-9BE5D6FDD7D6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180D4-DEDF-4A74-837D-395FE3A98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8"/>
          <p:cNvSpPr txBox="1">
            <a:spLocks noGrp="1"/>
          </p:cNvSpPr>
          <p:nvPr>
            <p:ph type="title"/>
          </p:nvPr>
        </p:nvSpPr>
        <p:spPr>
          <a:xfrm rot="5400000">
            <a:off x="7133434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8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4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91A5BDDB-6402-BEC7-2F64-2CE65B0D88B4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129EFCB6-BE95-FA9D-E56F-3061D15A4C12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4601715B-784E-661C-02AF-06DBD44A211E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F4818-748A-4FFF-B19C-94F133E18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94336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8"/>
          <p:cNvSpPr txBox="1">
            <a:spLocks noGrp="1"/>
          </p:cNvSpPr>
          <p:nvPr>
            <p:ph type="body" idx="1"/>
          </p:nvPr>
        </p:nvSpPr>
        <p:spPr>
          <a:xfrm>
            <a:off x="838200" y="1828800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9D46F62D-9D67-6135-2B60-BD1F6BDECED1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27AC53DC-A70E-6CE3-BA40-5C89C9F816F6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36370825-A387-577F-02B2-FFB8410ACA3E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F74DE-5CC8-4E13-93E9-881AD17A8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8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body" idx="1"/>
          </p:nvPr>
        </p:nvSpPr>
        <p:spPr>
          <a:xfrm>
            <a:off x="838200" y="1825628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body" idx="2"/>
          </p:nvPr>
        </p:nvSpPr>
        <p:spPr>
          <a:xfrm>
            <a:off x="6172200" y="1825628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ED741D89-8EF8-AFE5-3B37-83DA8459C110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51C12B1A-F5B7-6078-B809-C3C80AF3F183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B5803676-DADA-8AC7-0E76-46C0A615B687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633E8-B3CD-41C5-8010-3F8CE9527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9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>
            <a:spLocks noGrp="1"/>
          </p:cNvSpPr>
          <p:nvPr>
            <p:ph type="title"/>
          </p:nvPr>
        </p:nvSpPr>
        <p:spPr>
          <a:xfrm>
            <a:off x="415603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lIns="68575" tIns="34275" rIns="68575" b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body" idx="1"/>
          </p:nvPr>
        </p:nvSpPr>
        <p:spPr>
          <a:xfrm>
            <a:off x="415603" y="1688435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lIns="68575" tIns="34275" rIns="68575" bIns="34275">
            <a:noAutofit/>
          </a:bodyPr>
          <a:lstStyle>
            <a:lvl1pPr marL="342910" lvl="0" indent="-304809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  <a:defRPr sz="2400"/>
            </a:lvl1pPr>
            <a:lvl2pPr marL="685819" lvl="1" indent="-25146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80"/>
              <a:buChar char="❖"/>
              <a:defRPr/>
            </a:lvl2pPr>
            <a:lvl3pPr marL="1028729" lvl="2" indent="-24765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o"/>
              <a:defRPr/>
            </a:lvl3pPr>
            <a:lvl4pPr marL="1371638" lvl="3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4pPr>
            <a:lvl5pPr marL="1714546" lvl="4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5pPr>
            <a:lvl6pPr marL="2057455" lvl="5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6pPr>
            <a:lvl7pPr marL="2400365" lvl="6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7pPr>
            <a:lvl8pPr marL="2743274" lvl="7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8pPr>
            <a:lvl9pPr marL="3086183" lvl="8" indent="-26037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67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39;p50">
            <a:extLst>
              <a:ext uri="{FF2B5EF4-FFF2-40B4-BE49-F238E27FC236}">
                <a16:creationId xmlns:a16="http://schemas.microsoft.com/office/drawing/2014/main" id="{454E1CF3-3B67-6160-2685-A6C8EB3F6C3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296650" y="6216650"/>
            <a:ext cx="731838" cy="525463"/>
          </a:xfrm>
        </p:spPr>
        <p:txBody>
          <a:bodyPr lIns="68575" tIns="34275" rIns="68575" bIns="34275"/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3FD0092B-5E4E-4714-88E9-9138B78EF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1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E5DC95D5-15FA-6AE5-2ECA-AB1473605AB2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FD417869-3A6A-D10C-06A3-EE530EF03FCB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A37923FD-9681-E04A-1862-B7D7538287B0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5FA49-D30B-4648-8EB1-E8A908E1C7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ABCE3841-B695-FDAF-B869-CF56C9990B15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0980207F-B291-F13B-4E52-38C9723828FC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C4CFC006-6416-CD5C-7B47-69F4E59008F1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745D0-265C-477B-8B97-4D50E0BAE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342910" lvl="0" indent="-17145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19" lvl="1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29" lvl="2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38" lvl="3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46" lvl="4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55" lvl="5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65" lvl="6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74" lvl="7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83" lvl="8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body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342910" lvl="0" indent="-17145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19" lvl="1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29" lvl="2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38" lvl="3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46" lvl="4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55" lvl="5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65" lvl="6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74" lvl="7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83" lvl="8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257182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19" lvl="1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29" lvl="2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38" lvl="3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46" lvl="4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55" lvl="5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65" lvl="6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74" lvl="7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83" lvl="8" indent="-25718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9E39FF61-7726-BF19-352D-8DAEA6F14615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91090A0F-BA19-C3EB-9483-00DA1B1370D0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943C2B0E-8345-8D34-A945-80C6A440F33C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8E5D-1433-47E5-8699-2CBF279A8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9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F918F7CD-F0B4-2524-2877-9107A5181333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DF6BCA53-10D2-E8B2-EFBF-37884FDAD8BC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FC679E16-F12A-D764-0CF2-90F60D4A8292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94812-B51E-4BA5-99E8-EF0FAD15B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183188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323859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1"/>
            </a:lvl1pPr>
            <a:lvl2pPr marL="685819" lvl="1" indent="-30480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1"/>
            </a:lvl2pPr>
            <a:lvl3pPr marL="1028729" lvl="2" indent="-28575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38" lvl="3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46" lvl="4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55" lvl="5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65" lvl="6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74" lvl="7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83" lvl="8" indent="-26670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67" name="Google Shape;67;p55"/>
          <p:cNvSpPr txBox="1">
            <a:spLocks noGrp="1"/>
          </p:cNvSpPr>
          <p:nvPr>
            <p:ph type="body" idx="2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342910" lvl="0" indent="-17145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19" lvl="1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29" lvl="2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38" lvl="3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46" lvl="4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55" lvl="5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65" lvl="6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74" lvl="7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83" lvl="8" indent="-17145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2" name="Google Shape;14;p46">
            <a:extLst>
              <a:ext uri="{FF2B5EF4-FFF2-40B4-BE49-F238E27FC236}">
                <a16:creationId xmlns:a16="http://schemas.microsoft.com/office/drawing/2014/main" id="{BDDBE517-AF6C-8A57-E955-0536983D8EB4}"/>
              </a:ext>
            </a:extLst>
          </p:cNvPr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Google Shape;15;p46">
            <a:extLst>
              <a:ext uri="{FF2B5EF4-FFF2-40B4-BE49-F238E27FC236}">
                <a16:creationId xmlns:a16="http://schemas.microsoft.com/office/drawing/2014/main" id="{20A1007B-0473-C125-0A4B-1EB2F374604C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Google Shape;16;p46">
            <a:extLst>
              <a:ext uri="{FF2B5EF4-FFF2-40B4-BE49-F238E27FC236}">
                <a16:creationId xmlns:a16="http://schemas.microsoft.com/office/drawing/2014/main" id="{D8A9750F-EA37-FFC9-EFCD-39927F7877C9}"/>
              </a:ext>
            </a:extLst>
          </p:cNvPr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60A6D-D514-4F21-8F97-277F8D660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;p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FD9C1C-F221-3B3B-A18F-0C1035EA08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94"/>
          <a:stretch>
            <a:fillRect/>
          </a:stretch>
        </p:blipFill>
        <p:spPr bwMode="auto">
          <a:xfrm>
            <a:off x="0" y="0"/>
            <a:ext cx="12192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Google Shape;11;p46">
            <a:extLst>
              <a:ext uri="{FF2B5EF4-FFF2-40B4-BE49-F238E27FC236}">
                <a16:creationId xmlns:a16="http://schemas.microsoft.com/office/drawing/2014/main" id="{F1123AAA-E1DE-A307-5D49-72D54EFB3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12192000" cy="152400"/>
          </a:xfrm>
          <a:prstGeom prst="rect">
            <a:avLst/>
          </a:prstGeom>
          <a:gradFill rotWithShape="0">
            <a:gsLst>
              <a:gs pos="0">
                <a:srgbClr val="00B09B"/>
              </a:gs>
              <a:gs pos="100000">
                <a:srgbClr val="96C93D"/>
              </a:gs>
            </a:gsLst>
            <a:lin ang="0"/>
          </a:gradFill>
          <a:ln>
            <a:noFill/>
          </a:ln>
        </p:spPr>
        <p:txBody>
          <a:bodyPr lIns="68567" tIns="34274" rIns="68567" bIns="34274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/>
            </a:pPr>
            <a:endParaRPr lang="en-US" altLang="en-US" sz="135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Google Shape;12;p46">
            <a:extLst>
              <a:ext uri="{FF2B5EF4-FFF2-40B4-BE49-F238E27FC236}">
                <a16:creationId xmlns:a16="http://schemas.microsoft.com/office/drawing/2014/main" id="{D4C2D889-5CF0-9CF2-59A7-3281477EF8F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9" name="Google Shape;13;p46">
            <a:extLst>
              <a:ext uri="{FF2B5EF4-FFF2-40B4-BE49-F238E27FC236}">
                <a16:creationId xmlns:a16="http://schemas.microsoft.com/office/drawing/2014/main" id="{A2E919F5-F564-3B5F-67A0-36EC083AD4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4" name="Google Shape;14;p46">
            <a:extLst>
              <a:ext uri="{FF2B5EF4-FFF2-40B4-BE49-F238E27FC236}">
                <a16:creationId xmlns:a16="http://schemas.microsoft.com/office/drawing/2014/main" id="{706402AE-18D5-768A-E601-AB278419E35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46">
            <a:extLst>
              <a:ext uri="{FF2B5EF4-FFF2-40B4-BE49-F238E27FC236}">
                <a16:creationId xmlns:a16="http://schemas.microsoft.com/office/drawing/2014/main" id="{25B9C2B6-4E2C-972A-CC21-E6879DA0E6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46">
            <a:extLst>
              <a:ext uri="{FF2B5EF4-FFF2-40B4-BE49-F238E27FC236}">
                <a16:creationId xmlns:a16="http://schemas.microsoft.com/office/drawing/2014/main" id="{AC987016-C6BC-28A1-09DB-675ECE39DB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92199FC3-EF1C-41AE-9FDE-419155DF03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30" r:id="rId1"/>
    <p:sldLayoutId id="2147483920" r:id="rId2"/>
    <p:sldLayoutId id="2147483921" r:id="rId3"/>
    <p:sldLayoutId id="214748393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3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3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3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3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3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9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18.png" /><Relationship Id="rId4" Type="http://schemas.openxmlformats.org/officeDocument/2006/relationships/image" Target="../media/image17.jpe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swers.com/topic/command-pattern" TargetMode="External" /><Relationship Id="rId3" Type="http://schemas.openxmlformats.org/officeDocument/2006/relationships/hyperlink" Target="http://www.answers.com/topic/factory-method-pattern" TargetMode="External" /><Relationship Id="rId7" Type="http://schemas.openxmlformats.org/officeDocument/2006/relationships/hyperlink" Target="http://www.answers.com/topic/chain-of-responsibility-pattern" TargetMode="External" /><Relationship Id="rId2" Type="http://schemas.openxmlformats.org/officeDocument/2006/relationships/hyperlink" Target="http://www.answers.com/topic/abstract-factory-pattern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://www.answers.com/topic/composite-pattern" TargetMode="External" /><Relationship Id="rId5" Type="http://schemas.openxmlformats.org/officeDocument/2006/relationships/hyperlink" Target="http://www.answers.com/topic/aggregate-pattern" TargetMode="External" /><Relationship Id="rId4" Type="http://schemas.openxmlformats.org/officeDocument/2006/relationships/hyperlink" Target="http://www.answers.com/topic/adapter-pattern" TargetMode="External" /><Relationship Id="rId9" Type="http://schemas.openxmlformats.org/officeDocument/2006/relationships/image" Target="../media/image28.png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8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7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8.xml" /><Relationship Id="rId4" Type="http://schemas.openxmlformats.org/officeDocument/2006/relationships/slide" Target="slide14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5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8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8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5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8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8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8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8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8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190BEBD-50C2-3B9D-A3B3-98F993D9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Design – using OO patterns</a:t>
            </a:r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A992114D-9607-3186-B0D6-27930C2264D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marL="342900" indent="-171450">
              <a:spcAft>
                <a:spcPct val="0"/>
              </a:spcAft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Footer Placeholder 3">
            <a:extLst>
              <a:ext uri="{FF2B5EF4-FFF2-40B4-BE49-F238E27FC236}">
                <a16:creationId xmlns:a16="http://schemas.microsoft.com/office/drawing/2014/main" id="{DB6C3319-4450-666C-A36A-4E154C865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00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Some of these slides are adapted from </a:t>
            </a:r>
            <a:r>
              <a:rPr lang="en-US" altLang="en-US" sz="1000" i="1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Software Engineering: A Practitioner</a:t>
            </a:r>
            <a:r>
              <a:rPr lang="ja-JP" altLang="en-US" sz="1000" i="1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’</a:t>
            </a:r>
            <a:r>
              <a:rPr lang="en-US" altLang="ja-JP" sz="1000" i="1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s Approach, </a:t>
            </a:r>
            <a:r>
              <a:rPr lang="en-US" altLang="ja-JP" sz="100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by Roger Pressman</a:t>
            </a:r>
            <a:r>
              <a:rPr lang="en-US" altLang="ja-JP" sz="110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  <a:endParaRPr lang="en-US" altLang="en-US" sz="11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F93523D1-A0A0-6BED-AAB1-AE89793BA24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52400" y="2057400"/>
            <a:ext cx="2362200" cy="24384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Tools for Patterns?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D261E1A5-E4A6-1861-2909-03FF8EAE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54038"/>
            <a:ext cx="864870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8">
            <a:extLst>
              <a:ext uri="{FF2B5EF4-FFF2-40B4-BE49-F238E27FC236}">
                <a16:creationId xmlns:a16="http://schemas.microsoft.com/office/drawing/2014/main" id="{7B5B1AB2-9DBC-0B1B-F6AC-A4601A9BE55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.. blocks</a:t>
            </a:r>
          </a:p>
        </p:txBody>
      </p:sp>
      <p:pic>
        <p:nvPicPr>
          <p:cNvPr id="15363" name="Picture 13">
            <a:extLst>
              <a:ext uri="{FF2B5EF4-FFF2-40B4-BE49-F238E27FC236}">
                <a16:creationId xmlns:a16="http://schemas.microsoft.com/office/drawing/2014/main" id="{543BBCCA-7F16-051F-EC44-A871574E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5">
            <a:extLst>
              <a:ext uri="{FF2B5EF4-FFF2-40B4-BE49-F238E27FC236}">
                <a16:creationId xmlns:a16="http://schemas.microsoft.com/office/drawing/2014/main" id="{3414261E-B1E6-A487-D2AF-EBC5AFC3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4"/>
          <a:stretch>
            <a:fillRect/>
          </a:stretch>
        </p:blipFill>
        <p:spPr bwMode="auto">
          <a:xfrm>
            <a:off x="228600" y="2070100"/>
            <a:ext cx="6858000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Blue Bullseye Technique Tie-Dye T-shirt | iLoveToCreate">
            <a:extLst>
              <a:ext uri="{FF2B5EF4-FFF2-40B4-BE49-F238E27FC236}">
                <a16:creationId xmlns:a16="http://schemas.microsoft.com/office/drawing/2014/main" id="{C1DBDFB6-837C-5E6E-A025-BE6BF217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9732">
            <a:off x="9829800" y="434975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>
            <a:extLst>
              <a:ext uri="{FF2B5EF4-FFF2-40B4-BE49-F238E27FC236}">
                <a16:creationId xmlns:a16="http://schemas.microsoft.com/office/drawing/2014/main" id="{53EAFA7E-B750-21B9-A377-C92546BC454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Or, “practices”</a:t>
            </a:r>
          </a:p>
        </p:txBody>
      </p:sp>
      <p:pic>
        <p:nvPicPr>
          <p:cNvPr id="16388" name="Picture 7">
            <a:extLst>
              <a:ext uri="{FF2B5EF4-FFF2-40B4-BE49-F238E27FC236}">
                <a16:creationId xmlns:a16="http://schemas.microsoft.com/office/drawing/2014/main" id="{3BCB8ECA-448A-A8EA-F30D-2FFDE8D5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36"/>
          <a:stretch>
            <a:fillRect/>
          </a:stretch>
        </p:blipFill>
        <p:spPr bwMode="auto">
          <a:xfrm>
            <a:off x="371475" y="2619375"/>
            <a:ext cx="30480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9">
            <a:extLst>
              <a:ext uri="{FF2B5EF4-FFF2-40B4-BE49-F238E27FC236}">
                <a16:creationId xmlns:a16="http://schemas.microsoft.com/office/drawing/2014/main" id="{72C747FD-FF5B-247C-11E3-0D86071B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"/>
            <a:ext cx="2773363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5">
            <a:extLst>
              <a:ext uri="{FF2B5EF4-FFF2-40B4-BE49-F238E27FC236}">
                <a16:creationId xmlns:a16="http://schemas.microsoft.com/office/drawing/2014/main" id="{1CC1D84B-6DC3-56DD-0CD1-1F48FE6C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3213"/>
            <a:ext cx="6269038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8CE7-B7DA-A5F3-92FA-C3DE98DE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19325"/>
            <a:ext cx="5264150" cy="2581275"/>
          </a:xfrm>
        </p:spPr>
        <p:txBody>
          <a:bodyPr/>
          <a:lstStyle/>
          <a:p>
            <a:pPr>
              <a:defRPr/>
            </a:pPr>
            <a:r>
              <a:rPr lang="en-IN" dirty="0"/>
              <a:t>What does this mean for software?</a:t>
            </a:r>
          </a:p>
        </p:txBody>
      </p:sp>
      <p:sp>
        <p:nvSpPr>
          <p:cNvPr id="17411" name="Text Placeholder 3">
            <a:extLst>
              <a:ext uri="{FF2B5EF4-FFF2-40B4-BE49-F238E27FC236}">
                <a16:creationId xmlns:a16="http://schemas.microsoft.com/office/drawing/2014/main" id="{050B48B4-E324-5EFD-6056-EE5A2893EFB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marL="342900" indent="-171450">
              <a:spcAft>
                <a:spcPct val="0"/>
              </a:spcAft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B48BFD0-9E62-A5E8-9695-EC34718DC74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designing.. 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52E7431-A68C-C46F-FD92-B79DF24956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1371600"/>
          </a:xfrm>
        </p:spPr>
        <p:txBody>
          <a:bodyPr/>
          <a:lstStyle/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of us has encountered a design problem and silently thought: </a:t>
            </a:r>
            <a:r>
              <a:rPr lang="en-US" altLang="en-US" sz="2800" i="1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I wonder if anyone has developed a solution to for this?</a:t>
            </a:r>
          </a:p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800" i="1">
              <a:solidFill>
                <a:schemeClr val="folHlink"/>
              </a:solidFill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8BBB1EBE-EEB3-8929-A363-C74FF9F3E7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CF669678-0534-4B41-8915-F73B83F7E019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14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7" name="TextBox 4">
            <a:extLst>
              <a:ext uri="{FF2B5EF4-FFF2-40B4-BE49-F238E27FC236}">
                <a16:creationId xmlns:a16="http://schemas.microsoft.com/office/drawing/2014/main" id="{B8932E6F-2AF7-5BC4-38B1-23F70ED2D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683000"/>
            <a:ext cx="80756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Should we not make programming significantly more efficient by avoiding reinventing the “proverbial wheel”?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Instead of solving afresh, can we use methods defined and refined by others already?</a:t>
            </a:r>
            <a:endParaRPr lang="en-I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A45696A-D3A9-7325-E783-8FB38273532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Reuse others’ approaches?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5636A4-A431-8C4D-2737-7F3ADFD722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4351338"/>
          </a:xfrm>
        </p:spPr>
        <p:txBody>
          <a:bodyPr/>
          <a:lstStyle/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800" i="1">
              <a:solidFill>
                <a:schemeClr val="folHlink"/>
              </a:solidFill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there was a standard way of describing a problem (so you could look it up)?</a:t>
            </a:r>
          </a:p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800"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85725" indent="0" eaLnBrk="1" hangingPunct="1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an organized method for representing the solution to the problem? </a:t>
            </a: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C7DE18F0-E8CE-EE89-83FC-E87A54776E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1992CC0-1C84-4641-876A-E8A59463E141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15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3C968859-6243-8F77-50E3-524814BE3A8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1F9B8-C571-0797-D922-1284EE9655ED}"/>
              </a:ext>
            </a:extLst>
          </p:cNvPr>
          <p:cNvSpPr txBox="1"/>
          <p:nvPr/>
        </p:nvSpPr>
        <p:spPr>
          <a:xfrm>
            <a:off x="1828800" y="1524000"/>
            <a:ext cx="8077200" cy="4832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“Design patterns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are used </a:t>
            </a:r>
          </a:p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to represent </a:t>
            </a:r>
          </a:p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some of the best practices </a:t>
            </a:r>
          </a:p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adapted by experienced </a:t>
            </a:r>
          </a:p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object-oriented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developers. 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explains a general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that addresses 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recurring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problem 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object-oriented systems”</a:t>
            </a:r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3C21A75-7347-6599-B18B-F10B4FA6588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Design Patterns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B2A888D-2033-6407-F9F7-00138C6D28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10515600" cy="2514600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800" i="1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pattern describes a problem that occurs over and over again in our environment and then describes the core of the solution to that problem in such a way that you can use the solution a million times over without ever doing it the same way twice.</a:t>
            </a:r>
          </a:p>
          <a:p>
            <a:pPr marL="1371600" lvl="3" indent="-257175" eaLnBrk="1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3200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Christopher Alexander, 1977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 sz="1800"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ja-JP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three-part rule which expresses a relation between a certain context, a problem, and a solution.</a:t>
            </a:r>
            <a:r>
              <a:rPr lang="ja-JP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endParaRPr lang="en-US" altLang="en-US" sz="1800" i="1"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508" name="Slide Number Placeholder 4">
            <a:extLst>
              <a:ext uri="{FF2B5EF4-FFF2-40B4-BE49-F238E27FC236}">
                <a16:creationId xmlns:a16="http://schemas.microsoft.com/office/drawing/2014/main" id="{BDAE7AC6-4D87-5F11-2D43-E6CAA77814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4CA7EF76-2657-42B3-8FC5-5D062AA7DBE2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17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9" name="TextBox 5">
            <a:extLst>
              <a:ext uri="{FF2B5EF4-FFF2-40B4-BE49-F238E27FC236}">
                <a16:creationId xmlns:a16="http://schemas.microsoft.com/office/drawing/2014/main" id="{082148F6-281B-CADA-6242-DA7ED0F4E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600575"/>
            <a:ext cx="60944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>
                <a:solidFill>
                  <a:schemeClr val="folHlink"/>
                </a:solidFill>
                <a:latin typeface="Palatino" charset="0"/>
              </a:rPr>
              <a:t>Design patterns</a:t>
            </a:r>
            <a:r>
              <a:rPr lang="en-US" altLang="en-US" i="1">
                <a:latin typeface="Palatino" charset="0"/>
              </a:rPr>
              <a:t> </a:t>
            </a:r>
            <a:r>
              <a:rPr lang="en-US" altLang="en-US">
                <a:latin typeface="Palatino" charset="0"/>
              </a:rPr>
              <a:t>are a codified method for describing problems and their solution allows the software engineering community to capture design knowledge in a way that enables it to be reused.</a:t>
            </a:r>
            <a:endParaRPr lang="en-US" altLang="en-US" i="1">
              <a:latin typeface="Palatino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6E812129-2521-76E7-A3AF-DB91B014F08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9C3A5B32-07BD-E9BB-7784-3B5782AE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52600"/>
            <a:ext cx="85153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6">
            <a:extLst>
              <a:ext uri="{FF2B5EF4-FFF2-40B4-BE49-F238E27FC236}">
                <a16:creationId xmlns:a16="http://schemas.microsoft.com/office/drawing/2014/main" id="{7C16B6D6-6AC0-6D82-87EE-BFC29EF03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1288" y="1219200"/>
            <a:ext cx="3084512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A </a:t>
            </a:r>
            <a:r>
              <a:rPr lang="en-US" altLang="en-US" sz="2000" i="1"/>
              <a:t>Factory Pattern</a:t>
            </a:r>
            <a:r>
              <a:rPr lang="en-US" altLang="en-US" sz="2000"/>
              <a:t> or </a:t>
            </a:r>
            <a:r>
              <a:rPr lang="en-US" altLang="en-US" sz="2000" i="1"/>
              <a:t>Factory</a:t>
            </a:r>
            <a:r>
              <a:rPr lang="en-US" altLang="en-US" sz="2000"/>
              <a:t> Method </a:t>
            </a:r>
            <a:r>
              <a:rPr lang="en-US" altLang="en-US" sz="2000" i="1"/>
              <a:t>Pattern…</a:t>
            </a:r>
          </a:p>
          <a:p>
            <a:endParaRPr lang="en-US" altLang="en-US" sz="2000"/>
          </a:p>
          <a:p>
            <a:r>
              <a:rPr lang="en-US" altLang="en-US" sz="2000"/>
              <a:t>just </a:t>
            </a:r>
            <a:r>
              <a:rPr lang="en-US" altLang="en-US" sz="2000" i="1"/>
              <a:t>define</a:t>
            </a:r>
            <a:r>
              <a:rPr lang="en-US" altLang="en-US" sz="2000"/>
              <a:t> an interface or abstract class for creating an object..</a:t>
            </a:r>
          </a:p>
          <a:p>
            <a:endParaRPr lang="en-US" altLang="en-US" sz="2000"/>
          </a:p>
          <a:p>
            <a:r>
              <a:rPr lang="en-US" altLang="en-US" sz="2000"/>
              <a:t>but let the subclasses decide which class to instantiate. </a:t>
            </a:r>
          </a:p>
          <a:p>
            <a:endParaRPr lang="en-US" altLang="en-US" sz="2000"/>
          </a:p>
          <a:p>
            <a:r>
              <a:rPr lang="en-US" altLang="en-US" sz="2000"/>
              <a:t>In other words, subclasses are responsible to create the instance of the class.</a:t>
            </a:r>
            <a:endParaRPr lang="en-IN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B57D57B-55D8-D389-287F-E0C1F6FFFBE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Basic Concepts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CB3990C-5A6C-9D71-E598-9AB869E83D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25500" y="1828800"/>
            <a:ext cx="10528300" cy="4351338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800" i="1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Context</a:t>
            </a:r>
            <a:r>
              <a:rPr lang="en-US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allows the reader to understand the environment in which the problem resides and what solution might be appropriate within that environment. 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 sz="1800">
              <a:latin typeface="Palatino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set of requirements, including limitations and constraints, acts as a </a:t>
            </a:r>
            <a:r>
              <a:rPr lang="en-US" altLang="en-US" sz="1800" i="1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system of forces</a:t>
            </a:r>
            <a:r>
              <a:rPr lang="en-US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 that influences how </a:t>
            </a:r>
          </a:p>
          <a:p>
            <a:pPr marL="685800" lvl="1" indent="-257175" eaLnBrk="1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problem can be interpreted within its context and </a:t>
            </a:r>
          </a:p>
          <a:p>
            <a:pPr marL="685800" lvl="1" indent="-257175" eaLnBrk="1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800">
                <a:latin typeface="Palatino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the solution can be effectively applied.</a:t>
            </a:r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766157FB-F7D1-FF54-BE4D-7A4C77376A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876A082-3B77-4F5B-80CB-F8011F89040F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19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5E6639A2-BF00-0EDA-3CC2-125BF2F7920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anose="020F0502020204030204" pitchFamily="34" charset="0"/>
              <a:buNone/>
            </a:pP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Where are we..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2F2606-B150-07B7-ED5D-90B9CD9FC3DF}"/>
              </a:ext>
            </a:extLst>
          </p:cNvPr>
          <p:cNvGraphicFramePr/>
          <p:nvPr/>
        </p:nvGraphicFramePr>
        <p:xfrm>
          <a:off x="838339" y="1642865"/>
          <a:ext cx="8193221" cy="451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6" name="TextBox 4">
            <a:extLst>
              <a:ext uri="{FF2B5EF4-FFF2-40B4-BE49-F238E27FC236}">
                <a16:creationId xmlns:a16="http://schemas.microsoft.com/office/drawing/2014/main" id="{948900A4-22FA-FD31-C0D7-1DAFCA98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3913" y="1849438"/>
            <a:ext cx="2478087" cy="4113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altLang="en-US" sz="1633"/>
              <a:t>Lecture topics will follow this flow</a:t>
            </a:r>
          </a:p>
          <a:p>
            <a:pPr>
              <a:defRPr/>
            </a:pPr>
            <a:endParaRPr lang="en-IN" altLang="en-US" sz="1633"/>
          </a:p>
          <a:p>
            <a:pPr>
              <a:defRPr/>
            </a:pPr>
            <a:r>
              <a:rPr lang="en-IN" altLang="en-US" sz="1633"/>
              <a:t>As the projects tracks these sprints </a:t>
            </a:r>
          </a:p>
          <a:p>
            <a:pPr>
              <a:defRPr/>
            </a:pPr>
            <a:endParaRPr lang="en-IN" altLang="en-US" sz="1633"/>
          </a:p>
          <a:p>
            <a:pPr>
              <a:defRPr/>
            </a:pPr>
            <a:r>
              <a:rPr lang="en-IN" altLang="en-US" sz="1633"/>
              <a:t>Submissions due along the way</a:t>
            </a:r>
          </a:p>
          <a:p>
            <a:pPr>
              <a:defRPr/>
            </a:pPr>
            <a:endParaRPr lang="en-IN" altLang="en-US" sz="1633"/>
          </a:p>
          <a:p>
            <a:pPr>
              <a:defRPr/>
            </a:pPr>
            <a:r>
              <a:rPr lang="en-IN" altLang="en-US" sz="1633"/>
              <a:t>Guest lectures from startups and Industry leaders</a:t>
            </a:r>
          </a:p>
          <a:p>
            <a:pPr>
              <a:defRPr/>
            </a:pPr>
            <a:endParaRPr lang="en-IN" altLang="en-US" sz="1633"/>
          </a:p>
          <a:p>
            <a:pPr>
              <a:defRPr/>
            </a:pPr>
            <a:endParaRPr lang="en-IN" altLang="en-US" sz="1633"/>
          </a:p>
          <a:p>
            <a:pPr>
              <a:defRPr/>
            </a:pPr>
            <a:r>
              <a:rPr lang="en-IN" altLang="en-US" sz="1633"/>
              <a:t>EACH SPRINT IS 2 WEEKS, Friday start.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354631-9B9E-5947-EFD4-8832D3F3A9FA}"/>
              </a:ext>
            </a:extLst>
          </p:cNvPr>
          <p:cNvSpPr/>
          <p:nvPr/>
        </p:nvSpPr>
        <p:spPr>
          <a:xfrm>
            <a:off x="6629400" y="3049588"/>
            <a:ext cx="2655888" cy="1670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290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68A37-64BD-47E3-68CB-C0CD5905EDE8}"/>
              </a:ext>
            </a:extLst>
          </p:cNvPr>
          <p:cNvSpPr txBox="1"/>
          <p:nvPr/>
        </p:nvSpPr>
        <p:spPr>
          <a:xfrm>
            <a:off x="425450" y="3268663"/>
            <a:ext cx="547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Jan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D1839-7CDF-4E84-76FA-DC089BA79C3C}"/>
              </a:ext>
            </a:extLst>
          </p:cNvPr>
          <p:cNvSpPr txBox="1"/>
          <p:nvPr/>
        </p:nvSpPr>
        <p:spPr>
          <a:xfrm>
            <a:off x="425450" y="4922838"/>
            <a:ext cx="547688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Jan 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7DF5A-0629-ED23-7B5B-FC3CE41EA93F}"/>
              </a:ext>
            </a:extLst>
          </p:cNvPr>
          <p:cNvSpPr txBox="1"/>
          <p:nvPr/>
        </p:nvSpPr>
        <p:spPr>
          <a:xfrm>
            <a:off x="3898900" y="4884738"/>
            <a:ext cx="569913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Feb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5B86C-B23E-17BA-7C93-7B904BBEBA7A}"/>
              </a:ext>
            </a:extLst>
          </p:cNvPr>
          <p:cNvSpPr txBox="1"/>
          <p:nvPr/>
        </p:nvSpPr>
        <p:spPr>
          <a:xfrm>
            <a:off x="3898900" y="3249613"/>
            <a:ext cx="569913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Feb 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13B9B-2A25-CCA8-0751-084FB0DD6F38}"/>
              </a:ext>
            </a:extLst>
          </p:cNvPr>
          <p:cNvSpPr txBox="1"/>
          <p:nvPr/>
        </p:nvSpPr>
        <p:spPr>
          <a:xfrm>
            <a:off x="3898900" y="1654175"/>
            <a:ext cx="59213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Mar 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239DF-2656-7EA0-1D99-BEAAC5710A72}"/>
              </a:ext>
            </a:extLst>
          </p:cNvPr>
          <p:cNvSpPr txBox="1"/>
          <p:nvPr/>
        </p:nvSpPr>
        <p:spPr>
          <a:xfrm>
            <a:off x="6729413" y="1674813"/>
            <a:ext cx="593725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Mar 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5E416-ABF5-4D0D-31E2-649884634A18}"/>
              </a:ext>
            </a:extLst>
          </p:cNvPr>
          <p:cNvSpPr txBox="1"/>
          <p:nvPr/>
        </p:nvSpPr>
        <p:spPr>
          <a:xfrm>
            <a:off x="6729413" y="3224213"/>
            <a:ext cx="5080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Apr 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6D409-27AB-0E17-6AB1-D591723A20CA}"/>
              </a:ext>
            </a:extLst>
          </p:cNvPr>
          <p:cNvSpPr txBox="1"/>
          <p:nvPr/>
        </p:nvSpPr>
        <p:spPr>
          <a:xfrm>
            <a:off x="6729413" y="4892675"/>
            <a:ext cx="692150" cy="258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April  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A428E-1446-E4DC-5144-AFD0449C64E7}"/>
              </a:ext>
            </a:extLst>
          </p:cNvPr>
          <p:cNvSpPr txBox="1"/>
          <p:nvPr/>
        </p:nvSpPr>
        <p:spPr>
          <a:xfrm>
            <a:off x="6946900" y="6367463"/>
            <a:ext cx="1754188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April 23+ EVALUATIONS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69727-6570-F7A8-E1E8-3748F1858AB6}"/>
              </a:ext>
            </a:extLst>
          </p:cNvPr>
          <p:cNvSpPr txBox="1"/>
          <p:nvPr/>
        </p:nvSpPr>
        <p:spPr>
          <a:xfrm>
            <a:off x="425450" y="1684338"/>
            <a:ext cx="512763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1089" dirty="0">
                <a:solidFill>
                  <a:schemeClr val="bg1">
                    <a:lumMod val="65000"/>
                  </a:schemeClr>
                </a:solidFill>
              </a:rPr>
              <a:t>Jan  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4CFD26D-77F1-2936-D6E8-2650710A791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Describing a Pattern</a:t>
            </a:r>
          </a:p>
        </p:txBody>
      </p:sp>
      <p:sp>
        <p:nvSpPr>
          <p:cNvPr id="24579" name="Slide Number Placeholder 4">
            <a:extLst>
              <a:ext uri="{FF2B5EF4-FFF2-40B4-BE49-F238E27FC236}">
                <a16:creationId xmlns:a16="http://schemas.microsoft.com/office/drawing/2014/main" id="{8890ABA6-B419-F626-57A2-797E3EA9E9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93F7674F-612E-4D1E-BA13-4EA09748FF2B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D2442FD-1669-67F0-3F16-7CE699F31EA9}"/>
              </a:ext>
            </a:extLst>
          </p:cNvPr>
          <p:cNvGraphicFramePr/>
          <p:nvPr/>
        </p:nvGraphicFramePr>
        <p:xfrm>
          <a:off x="-381000" y="1265237"/>
          <a:ext cx="6781800" cy="52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581" name="TextBox 24">
            <a:extLst>
              <a:ext uri="{FF2B5EF4-FFF2-40B4-BE49-F238E27FC236}">
                <a16:creationId xmlns:a16="http://schemas.microsoft.com/office/drawing/2014/main" id="{38CEA29A-3913-CD05-EC1A-98F495F8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219200"/>
            <a:ext cx="5103813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Intent—describes the pattern and what it does</a:t>
            </a:r>
          </a:p>
          <a:p>
            <a:r>
              <a:rPr lang="en-US" altLang="en-US" sz="1800"/>
              <a:t>Collaborations—describes how other patterns contribute to the solution</a:t>
            </a:r>
          </a:p>
          <a:p>
            <a:endParaRPr lang="en-US" altLang="en-US" sz="1800"/>
          </a:p>
          <a:p>
            <a:r>
              <a:rPr lang="en-US" altLang="en-US" sz="1800"/>
              <a:t>Consequences—describes the potential trade-offs that must be considered when the pattern is implemented and the consequences of using the pattern</a:t>
            </a:r>
          </a:p>
          <a:p>
            <a:endParaRPr lang="en-US" altLang="en-US" sz="1800"/>
          </a:p>
          <a:p>
            <a:r>
              <a:rPr lang="en-US" altLang="en-US" sz="1800"/>
              <a:t>Implementation—identifies special issues that should be considered when implementing the pattern</a:t>
            </a:r>
          </a:p>
          <a:p>
            <a:endParaRPr lang="en-US" altLang="en-US" sz="1800"/>
          </a:p>
          <a:p>
            <a:r>
              <a:rPr lang="en-US" altLang="en-US" sz="1800"/>
              <a:t>Known uses—provides examples of actual uses of the design pattern in real applications</a:t>
            </a:r>
          </a:p>
          <a:p>
            <a:endParaRPr lang="en-US" altLang="en-US" sz="1800"/>
          </a:p>
          <a:p>
            <a:r>
              <a:rPr lang="en-US" altLang="en-US" sz="1800"/>
              <a:t>Related patterns—cross-references related design patterns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B5E969F-5FB4-E3E5-BA67-077D5C5F2EB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15925" y="593725"/>
            <a:ext cx="11360150" cy="9429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Design patterns (GOF)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03D1780-618D-129B-B1C2-492A76E81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925" y="1676400"/>
            <a:ext cx="4918075" cy="4403725"/>
          </a:xfrm>
        </p:spPr>
        <p:txBody>
          <a:bodyPr/>
          <a:lstStyle/>
          <a:p>
            <a:pPr marL="434352" lvl="1" indent="0" eaLnBrk="1" hangingPunct="1">
              <a:buFont typeface="Arial" panose="020B0604020202020204" pitchFamily="34" charset="0"/>
              <a:buNone/>
              <a:defRPr/>
            </a:pPr>
            <a:endParaRPr lang="en-US" altLang="ja-JP" sz="2000" dirty="0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The seminal book on design patterns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 sz="2000" i="1" dirty="0">
                <a:ea typeface="ＭＳ Ｐゴシック" panose="020B0600070205080204" pitchFamily="34" charset="-128"/>
              </a:rPr>
              <a:t>Design Patterns, Elements of Reusable Object-Oriented Software</a:t>
            </a:r>
            <a:r>
              <a:rPr lang="en-US" altLang="en-US" sz="2000" dirty="0">
                <a:ea typeface="ＭＳ Ｐゴシック" panose="020B0600070205080204" pitchFamily="34" charset="-128"/>
              </a:rPr>
              <a:t> by Gamma et al, </a:t>
            </a:r>
          </a:p>
          <a:p>
            <a:pPr eaLnBrk="1" hangingPunct="1">
              <a:defRPr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38101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“Design Patterns communicate solutions to common problems. It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a problem-solution pair”</a:t>
            </a:r>
          </a:p>
          <a:p>
            <a:pPr eaLnBrk="1" hangingPunct="1">
              <a:defRPr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DCA2DBC-4518-4B7A-3BA4-129F9CFA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0"/>
            <a:ext cx="55038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53DE549B-AC7A-4CEE-B148-1391868C70D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15925" y="593725"/>
            <a:ext cx="2022475" cy="47402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Types of patterns</a:t>
            </a:r>
          </a:p>
        </p:txBody>
      </p:sp>
      <p:pic>
        <p:nvPicPr>
          <p:cNvPr id="26627" name="Picture 6">
            <a:extLst>
              <a:ext uri="{FF2B5EF4-FFF2-40B4-BE49-F238E27FC236}">
                <a16:creationId xmlns:a16="http://schemas.microsoft.com/office/drawing/2014/main" id="{513A08AC-CFF1-B670-5923-8E7AF435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"/>
            <a:ext cx="8534400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D97B4A2-3C87-9BCD-B074-EDFD683F9D8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 Pattern  </a:t>
            </a: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9525C5A3-7E30-EFEC-7A91-387D40B2E296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905000"/>
            <a:ext cx="3986213" cy="4722813"/>
          </a:xfrm>
          <a:noFill/>
        </p:spPr>
      </p:pic>
      <p:sp>
        <p:nvSpPr>
          <p:cNvPr id="27652" name="Text Box 5">
            <a:extLst>
              <a:ext uri="{FF2B5EF4-FFF2-40B4-BE49-F238E27FC236}">
                <a16:creationId xmlns:a16="http://schemas.microsoft.com/office/drawing/2014/main" id="{973CEEB5-EAD5-EF31-C9B0-371E242B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9050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Adaptee</a:t>
            </a: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A430BF90-B119-F9E4-1251-DFF19296D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6576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Adapter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6234F2D4-284A-111C-FB29-0ED626B0F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1816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client</a:t>
            </a:r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F9C4E49D-4426-46D1-8E6E-B41422446F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209800"/>
            <a:ext cx="12192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9FAEF210-E291-D43D-4297-09CC264D7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981200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FF3300"/>
                </a:solidFill>
              </a:rPr>
              <a:t>Adaptee Interface</a:t>
            </a:r>
          </a:p>
        </p:txBody>
      </p:sp>
      <p:sp>
        <p:nvSpPr>
          <p:cNvPr id="27657" name="Text Box 10">
            <a:extLst>
              <a:ext uri="{FF2B5EF4-FFF2-40B4-BE49-F238E27FC236}">
                <a16:creationId xmlns:a16="http://schemas.microsoft.com/office/drawing/2014/main" id="{C90E80CD-89A8-59B3-2CBA-41156BF0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038600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FF3300"/>
                </a:solidFill>
              </a:rPr>
              <a:t>Target Interface</a:t>
            </a:r>
          </a:p>
        </p:txBody>
      </p:sp>
      <p:sp>
        <p:nvSpPr>
          <p:cNvPr id="27658" name="Line 11">
            <a:extLst>
              <a:ext uri="{FF2B5EF4-FFF2-40B4-BE49-F238E27FC236}">
                <a16:creationId xmlns:a16="http://schemas.microsoft.com/office/drawing/2014/main" id="{2826916B-6B26-4A61-EF5C-C13B7EAFF3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4343400"/>
            <a:ext cx="8382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7659" name="AutoShape 12">
            <a:extLst>
              <a:ext uri="{FF2B5EF4-FFF2-40B4-BE49-F238E27FC236}">
                <a16:creationId xmlns:a16="http://schemas.microsoft.com/office/drawing/2014/main" id="{346A7313-F363-B423-81FF-C55FB6B10B4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10300" y="4914900"/>
            <a:ext cx="1066800" cy="1143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0" name="Text Box 13">
            <a:extLst>
              <a:ext uri="{FF2B5EF4-FFF2-40B4-BE49-F238E27FC236}">
                <a16:creationId xmlns:a16="http://schemas.microsoft.com/office/drawing/2014/main" id="{76A72187-F085-2028-069B-06F3E0488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5626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0000FF"/>
                </a:solidFill>
              </a:rPr>
              <a:t>request()</a:t>
            </a:r>
          </a:p>
        </p:txBody>
      </p:sp>
      <p:sp>
        <p:nvSpPr>
          <p:cNvPr id="27661" name="Text Box 14">
            <a:extLst>
              <a:ext uri="{FF2B5EF4-FFF2-40B4-BE49-F238E27FC236}">
                <a16:creationId xmlns:a16="http://schemas.microsoft.com/office/drawing/2014/main" id="{D3328D83-F805-DE51-8838-F51542A83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096000"/>
            <a:ext cx="2971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/>
              <a:t>The client is implemented against the target interface</a:t>
            </a:r>
          </a:p>
        </p:txBody>
      </p:sp>
      <p:sp>
        <p:nvSpPr>
          <p:cNvPr id="27662" name="Text Box 15">
            <a:extLst>
              <a:ext uri="{FF2B5EF4-FFF2-40B4-BE49-F238E27FC236}">
                <a16:creationId xmlns:a16="http://schemas.microsoft.com/office/drawing/2014/main" id="{3C956A66-1A3C-414F-C0CF-B592A01C1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495800"/>
            <a:ext cx="29718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/>
              <a:t>The Adapter implements the target interface and holds an instance of the Adaptee</a:t>
            </a:r>
          </a:p>
        </p:txBody>
      </p:sp>
      <p:sp>
        <p:nvSpPr>
          <p:cNvPr id="27663" name="Arc 16">
            <a:extLst>
              <a:ext uri="{FF2B5EF4-FFF2-40B4-BE49-F238E27FC236}">
                <a16:creationId xmlns:a16="http://schemas.microsoft.com/office/drawing/2014/main" id="{CB08B5AB-A8CF-55CB-60E5-3DC7AA6D282C}"/>
              </a:ext>
            </a:extLst>
          </p:cNvPr>
          <p:cNvSpPr>
            <a:spLocks/>
          </p:cNvSpPr>
          <p:nvPr/>
        </p:nvSpPr>
        <p:spPr bwMode="auto">
          <a:xfrm>
            <a:off x="6248400" y="2667000"/>
            <a:ext cx="990600" cy="1066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Text Box 17">
            <a:extLst>
              <a:ext uri="{FF2B5EF4-FFF2-40B4-BE49-F238E27FC236}">
                <a16:creationId xmlns:a16="http://schemas.microsoft.com/office/drawing/2014/main" id="{DA4C1B71-8385-8990-C049-34DFFF20A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743200"/>
            <a:ext cx="1981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0000FF"/>
                </a:solidFill>
              </a:rPr>
              <a:t>translatedrequest()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A6BF98E-700C-A7B0-C013-8C62F396CCB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 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CF5221A-135D-A30F-EA1B-3F01FF2298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5105400" cy="4351338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4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patterns provides a surrogate or placeholder for another object to control access to it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 sz="24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6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proxy</a:t>
            </a:r>
            <a:r>
              <a:rPr lang="en-US" altLang="en-US" sz="16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remote object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6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Virtual proxy</a:t>
            </a:r>
            <a:r>
              <a:rPr lang="en-US" altLang="en-US" sz="16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resource that is expensive to create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6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Protection proxy</a:t>
            </a:r>
            <a:r>
              <a:rPr lang="en-US" altLang="en-US" sz="16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resource based on access rights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B0D0DCDE-B88F-669A-DDB9-E95D1276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24088"/>
            <a:ext cx="5543550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AE16819-AC90-C4CB-11F6-7FB78DEAFD6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Singleton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Pattern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D1FBFBB-4D30-D853-DF0F-731E8FC208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4876800" cy="4351338"/>
          </a:xfrm>
        </p:spPr>
        <p:txBody>
          <a:bodyPr/>
          <a:lstStyle/>
          <a:p>
            <a:pPr marL="342900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4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Context</a:t>
            </a:r>
            <a:r>
              <a:rPr lang="en-GB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685800" lvl="1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very common to find classes for which only one instance should exist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GB" altLang="en-US" sz="1800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singleton)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4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</a:t>
            </a:r>
            <a:r>
              <a:rPr lang="en-GB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do you ensure that it is never possible to create more than one instance of a singleton class?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4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Forces</a:t>
            </a:r>
            <a:r>
              <a:rPr lang="en-GB" altLang="en-US" sz="2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use of a public constructor cannot guarantee that no more than one instance will be created.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singleton instance must also be accessible to all classes that require it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E5AD6BC0-F784-D2A0-5455-2A6C006C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6" t="26666" r="18544" b="22221"/>
          <a:stretch>
            <a:fillRect/>
          </a:stretch>
        </p:blipFill>
        <p:spPr bwMode="auto">
          <a:xfrm>
            <a:off x="6024563" y="1676400"/>
            <a:ext cx="55578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E38392C-4D34-67FF-108D-8B022FFCD51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1000" y="3962400"/>
            <a:ext cx="3238500" cy="14478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 pattern </a:t>
            </a:r>
          </a:p>
        </p:txBody>
      </p:sp>
      <p:sp>
        <p:nvSpPr>
          <p:cNvPr id="32771" name="Line 4">
            <a:extLst>
              <a:ext uri="{FF2B5EF4-FFF2-40B4-BE49-F238E27FC236}">
                <a16:creationId xmlns:a16="http://schemas.microsoft.com/office/drawing/2014/main" id="{B2FCA414-00C7-FA0F-9E8F-BE03A65CF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2438400"/>
            <a:ext cx="762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2772" name="Picture 6">
            <a:extLst>
              <a:ext uri="{FF2B5EF4-FFF2-40B4-BE49-F238E27FC236}">
                <a16:creationId xmlns:a16="http://schemas.microsoft.com/office/drawing/2014/main" id="{8F9464AE-C092-31CA-0DF5-CC06C67A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306638"/>
            <a:ext cx="7970837" cy="37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4">
            <a:extLst>
              <a:ext uri="{FF2B5EF4-FFF2-40B4-BE49-F238E27FC236}">
                <a16:creationId xmlns:a16="http://schemas.microsoft.com/office/drawing/2014/main" id="{070F74F4-2685-2F52-DA3E-809AAFD7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25204" r="37953" b="39377"/>
          <a:stretch>
            <a:fillRect/>
          </a:stretch>
        </p:blipFill>
        <p:spPr bwMode="auto">
          <a:xfrm>
            <a:off x="0" y="538163"/>
            <a:ext cx="53340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B4801E6-9814-CFE5-6EC7-5D1E538E22E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 Pattern: The Problem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0F6EDED-7EA1-5B2C-9AEA-27813C570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828800"/>
            <a:ext cx="5029200" cy="4351338"/>
          </a:xfrm>
        </p:spPr>
        <p:txBody>
          <a:bodyPr>
            <a:normAutofit fontScale="92500"/>
          </a:bodyPr>
          <a:lstStyle/>
          <a:p>
            <a:pPr eaLnBrk="1" hangingPunct="1">
              <a:spcBef>
                <a:spcPct val="40000"/>
              </a:spcBef>
              <a:defRPr/>
            </a:pPr>
            <a:r>
              <a:rPr lang="en-US" altLang="en-US" sz="25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Problem</a:t>
            </a:r>
          </a:p>
          <a:p>
            <a:pPr lvl="1" eaLnBrk="1" hangingPunct="1">
              <a:spcBef>
                <a:spcPct val="40000"/>
              </a:spcBef>
              <a:defRPr/>
            </a:pP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Have simple primitive component classes that collect into larger </a:t>
            </a:r>
            <a:r>
              <a:rPr lang="en-US" altLang="en-US" sz="2100" i="1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composite</a:t>
            </a: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 components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5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Desire</a:t>
            </a:r>
          </a:p>
          <a:p>
            <a:pPr lvl="1" eaLnBrk="1" hangingPunct="1">
              <a:spcBef>
                <a:spcPct val="40000"/>
              </a:spcBef>
              <a:defRPr/>
            </a:pP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Treat composites like primitives</a:t>
            </a:r>
          </a:p>
          <a:p>
            <a:pPr lvl="1" eaLnBrk="1" hangingPunct="1">
              <a:spcBef>
                <a:spcPct val="40000"/>
              </a:spcBef>
              <a:defRPr/>
            </a:pP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Support composite sub-assemblies</a:t>
            </a:r>
          </a:p>
          <a:p>
            <a:pPr lvl="1" eaLnBrk="1" hangingPunct="1">
              <a:spcBef>
                <a:spcPct val="40000"/>
              </a:spcBef>
              <a:defRPr/>
            </a:pP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Operations (usually) recurse to subassemblies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5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Solution</a:t>
            </a:r>
          </a:p>
          <a:p>
            <a:pPr lvl="1" eaLnBrk="1" hangingPunct="1">
              <a:spcBef>
                <a:spcPct val="40000"/>
              </a:spcBef>
              <a:defRPr/>
            </a:pPr>
            <a:r>
              <a:rPr lang="en-US" altLang="en-US" sz="21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Build composites from primitive elements</a:t>
            </a:r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F0893E15-BE88-73B8-FC17-0718718A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7564" r="3342" b="10220"/>
          <a:stretch>
            <a:fillRect/>
          </a:stretch>
        </p:blipFill>
        <p:spPr bwMode="auto">
          <a:xfrm>
            <a:off x="7315200" y="3711575"/>
            <a:ext cx="4343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0CC71DB-8901-DD76-9E7F-0D54584DC6E6}"/>
              </a:ext>
            </a:extLst>
          </p:cNvPr>
          <p:cNvSpPr txBox="1">
            <a:spLocks/>
          </p:cNvSpPr>
          <p:nvPr/>
        </p:nvSpPr>
        <p:spPr bwMode="auto">
          <a:xfrm>
            <a:off x="6553200" y="1111250"/>
            <a:ext cx="5867400" cy="2819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spcFirstLastPara="1" lIns="91425" tIns="45700" rIns="91425" bIns="4570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10" lvl="0" indent="-257182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685819" lvl="1" indent="-257182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028729" lvl="2" indent="-257182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371638" lvl="3" indent="-257182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1714546" lvl="4" indent="-257182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057455" marR="0" lvl="5" indent="-25718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65" marR="0" lvl="6" indent="-25718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74" marR="0" lvl="7" indent="-25718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83" marR="0" lvl="8" indent="-25718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defRPr/>
            </a:pPr>
            <a:r>
              <a:rPr lang="en-US" altLang="en-US" sz="23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File systems</a:t>
            </a:r>
            <a:endParaRPr lang="en-US" altLang="en-US" sz="2500" kern="0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Primitives = text files, binary files, device files, etc.</a:t>
            </a: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Composites = directories (w/subdirectories)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3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Make file dependencies</a:t>
            </a:r>
            <a:endParaRPr lang="en-US" altLang="en-US" sz="2500" kern="0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Primitives = leaf targets with no dependents</a:t>
            </a: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Composites = targets with dependents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en-US" altLang="en-US" sz="23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Menus</a:t>
            </a:r>
            <a:endParaRPr lang="en-US" altLang="en-US" sz="2500" kern="0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Primitives = menu entries</a:t>
            </a:r>
          </a:p>
          <a:p>
            <a:pPr lvl="1" eaLnBrk="1" hangingPunct="1">
              <a:defRPr/>
            </a:pPr>
            <a:r>
              <a:rPr lang="en-US" altLang="en-US" sz="2100" kern="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Composites = menus (w/submenus)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>
            <a:extLst>
              <a:ext uri="{FF2B5EF4-FFF2-40B4-BE49-F238E27FC236}">
                <a16:creationId xmlns:a16="http://schemas.microsoft.com/office/drawing/2014/main" id="{57E7B013-DBCA-B134-B8F5-3EB06941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0" y="981075"/>
            <a:ext cx="5486400" cy="5200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en-US" sz="1600" b="1" i="1" dirty="0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</a:rPr>
              <a:t>Creational patterns</a:t>
            </a:r>
            <a:r>
              <a:rPr lang="en-US" altLang="en-US" sz="1600" dirty="0">
                <a:latin typeface="Palatino" charset="0"/>
                <a:ea typeface="ＭＳ Ｐゴシック" panose="020B0600070205080204" pitchFamily="34" charset="-128"/>
              </a:rPr>
              <a:t> focus on the </a:t>
            </a:r>
            <a:r>
              <a:rPr lang="ja-JP" altLang="en-US" sz="1600" dirty="0">
                <a:latin typeface="Palatino" charset="0"/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latin typeface="Palatino" charset="0"/>
                <a:ea typeface="ＭＳ Ｐゴシック" panose="020B0600070205080204" pitchFamily="34" charset="-128"/>
              </a:rPr>
              <a:t>creation, composition, and representation of objects, e.g., 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2"/>
              </a:rPr>
              <a:t>Singleton pattern: 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Control the creation of instances to just on3</a:t>
            </a:r>
            <a:endParaRPr lang="en-US" altLang="en-US" sz="1400" b="1" dirty="0">
              <a:latin typeface="Times New Roman" panose="02020603050405020304" pitchFamily="18" charset="0"/>
              <a:ea typeface="ＭＳ Ｐゴシック" panose="020B0600070205080204" pitchFamily="34" charset="-128"/>
              <a:hlinkClick r:id="rId2"/>
            </a:endParaRP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2"/>
              </a:rPr>
              <a:t>Abstract factory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centralize decision of what 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3"/>
              </a:rPr>
              <a:t>factory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to instantiate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3"/>
              </a:rPr>
              <a:t>Factory method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centralize creation of an object of a specific type choosing one of several implementations</a:t>
            </a:r>
          </a:p>
          <a:p>
            <a:pPr lvl="1" eaLnBrk="1" hangingPunct="1">
              <a:defRPr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 sz="1600" b="1" i="1" dirty="0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</a:rPr>
              <a:t>Structural patterns</a:t>
            </a:r>
            <a:r>
              <a:rPr lang="en-US" altLang="en-US" sz="1600" dirty="0">
                <a:latin typeface="Palatino" charset="0"/>
                <a:ea typeface="ＭＳ Ｐゴシック" panose="020B0600070205080204" pitchFamily="34" charset="-128"/>
              </a:rPr>
              <a:t> focus on problems and solutions associated with how classes and objects are organized and integrated to build a larger structure, e.g., 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4"/>
              </a:rPr>
              <a:t>Adapter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'adapts' one interface for a class into one that a client expects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5"/>
              </a:rPr>
              <a:t>Aggregate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a version of the 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6"/>
              </a:rPr>
              <a:t>Composite pattern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with methods for aggregation of children</a:t>
            </a:r>
          </a:p>
          <a:p>
            <a:pPr lvl="1" eaLnBrk="1" hangingPunct="1">
              <a:defRPr/>
            </a:pPr>
            <a:endParaRPr lang="en-US" altLang="en-US" sz="14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en-US" sz="1600" b="1" i="1" dirty="0">
                <a:solidFill>
                  <a:schemeClr val="folHlink"/>
                </a:solidFill>
                <a:latin typeface="Palatino" charset="0"/>
                <a:ea typeface="ＭＳ Ｐゴシック" panose="020B0600070205080204" pitchFamily="34" charset="-128"/>
              </a:rPr>
              <a:t>Behavioral patterns</a:t>
            </a:r>
            <a:r>
              <a:rPr lang="en-US" altLang="en-US" sz="1600" dirty="0">
                <a:latin typeface="Palatino" charset="0"/>
                <a:ea typeface="ＭＳ Ｐゴシック" panose="020B0600070205080204" pitchFamily="34" charset="-128"/>
              </a:rPr>
              <a:t> address problems associated with the assignment of responsibility between objects and the manner in which communication is effected between objects, e.g., 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7"/>
              </a:rPr>
              <a:t>Chain of responsibility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Command objects are handled or passed on to other objects by logic-containing processing objects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8"/>
              </a:rPr>
              <a:t>Command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Command objects encapsulate an action and its parameters</a:t>
            </a:r>
          </a:p>
          <a:p>
            <a:pPr lvl="1" eaLnBrk="1" hangingPunct="1">
              <a:defRPr/>
            </a:pP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  <a:hlinkClick r:id="rId8"/>
              </a:rPr>
              <a:t>Observer pattern</a:t>
            </a:r>
            <a:r>
              <a:rPr lang="en-US" altLang="en-US" sz="1400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:</a:t>
            </a:r>
            <a:r>
              <a:rPr lang="en-US" altLang="en-US" sz="14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Enable loose coupling between publishers and subscribers</a:t>
            </a:r>
          </a:p>
          <a:p>
            <a:pPr lvl="1" eaLnBrk="1" hangingPunct="1">
              <a:buFont typeface="Wingdings 3" panose="05040102010807070707" pitchFamily="18" charset="2"/>
              <a:buNone/>
              <a:defRPr/>
            </a:pPr>
            <a:endParaRPr lang="en-US" altLang="en-US" sz="180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4">
            <a:extLst>
              <a:ext uri="{FF2B5EF4-FFF2-40B4-BE49-F238E27FC236}">
                <a16:creationId xmlns:a16="http://schemas.microsoft.com/office/drawing/2014/main" id="{0F3311A7-0213-A19E-6B85-2E51FE454E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3726A8D8-1796-432E-B174-8177DC22A956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28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932FA971-4F22-91EA-1528-E4C49088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28700"/>
            <a:ext cx="67230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5">
            <a:extLst>
              <a:ext uri="{FF2B5EF4-FFF2-40B4-BE49-F238E27FC236}">
                <a16:creationId xmlns:a16="http://schemas.microsoft.com/office/drawing/2014/main" id="{FC2CADD5-8465-83CA-3727-94CC1177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DETAILS</a:t>
            </a:r>
          </a:p>
        </p:txBody>
      </p:sp>
      <p:sp>
        <p:nvSpPr>
          <p:cNvPr id="37891" name="Text Placeholder 1">
            <a:extLst>
              <a:ext uri="{FF2B5EF4-FFF2-40B4-BE49-F238E27FC236}">
                <a16:creationId xmlns:a16="http://schemas.microsoft.com/office/drawing/2014/main" id="{771F012A-CB04-CF26-24F9-1BFB2EF255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marL="342900" indent="-171450">
              <a:spcAft>
                <a:spcPct val="0"/>
              </a:spcAft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Footer Placeholder 3">
            <a:extLst>
              <a:ext uri="{FF2B5EF4-FFF2-40B4-BE49-F238E27FC236}">
                <a16:creationId xmlns:a16="http://schemas.microsoft.com/office/drawing/2014/main" id="{E6FFF776-A007-1BDF-E3A9-8E4BA972F5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These slides are designed to accompany </a:t>
            </a:r>
            <a:r>
              <a:rPr lang="en-US" altLang="en-US" sz="1400" i="1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Software Engineering: A Practitioner’s Approach, 7/e </a:t>
            </a:r>
            <a:r>
              <a:rPr lang="en-US" altLang="en-US" sz="140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(McGraw-Hill, 2009) Slides copyright 2009 by Roger Pressman.</a:t>
            </a:r>
          </a:p>
        </p:txBody>
      </p:sp>
      <p:sp>
        <p:nvSpPr>
          <p:cNvPr id="37893" name="Slide Number Placeholder 4">
            <a:extLst>
              <a:ext uri="{FF2B5EF4-FFF2-40B4-BE49-F238E27FC236}">
                <a16:creationId xmlns:a16="http://schemas.microsoft.com/office/drawing/2014/main" id="{B0FD6C73-B084-5748-B07A-55BB180483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273A08C-6BF2-4B93-B5AB-E82E5009C0E1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29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069FC31-C1E6-2C8E-5B42-757CFE218B2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52400" y="1371600"/>
            <a:ext cx="2819400" cy="28352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What words come to your mind?</a:t>
            </a:r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58A0091E-0D2E-BB59-C5BC-E6B785BE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282575"/>
            <a:ext cx="9231312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5">
            <a:extLst>
              <a:ext uri="{FF2B5EF4-FFF2-40B4-BE49-F238E27FC236}">
                <a16:creationId xmlns:a16="http://schemas.microsoft.com/office/drawing/2014/main" id="{611212F9-85B6-7256-5432-3B63DF880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" y="6019800"/>
            <a:ext cx="2541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IN" altLang="en-US" sz="3200"/>
              <a:t>PATTERNS?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9CCFF02-41FE-86EA-9ED3-82EED848DB0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915" name="Slide Number Placeholder 4">
            <a:extLst>
              <a:ext uri="{FF2B5EF4-FFF2-40B4-BE49-F238E27FC236}">
                <a16:creationId xmlns:a16="http://schemas.microsoft.com/office/drawing/2014/main" id="{7F0B6D69-BB8C-494B-6E14-5234BC3DDC7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CD326950-7434-4645-B775-B6E64E38B314}" type="slidenum">
              <a:rPr lang="en-US" altLang="en-US" sz="1400" smtClean="0">
                <a:solidFill>
                  <a:schemeClr val="tx2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30</a:t>
            </a:fld>
            <a:endParaRPr lang="en-US" altLang="en-US" sz="1400">
              <a:solidFill>
                <a:schemeClr val="tx2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8916" name="Picture 2" descr="Image result for OOP design patterns GOF">
            <a:extLst>
              <a:ext uri="{FF2B5EF4-FFF2-40B4-BE49-F238E27FC236}">
                <a16:creationId xmlns:a16="http://schemas.microsoft.com/office/drawing/2014/main" id="{2DC8E067-E7DD-6DF9-4CEB-81DF2380AF94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685800"/>
            <a:ext cx="9525000" cy="5830888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5D4656D-496E-7FD9-2FEC-12729B0E2C84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anose="020F050202020403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 pattern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92C40563-8A00-2ABA-416F-C4B1432947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6248400"/>
            <a:ext cx="6400800" cy="30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1100" b="1" i="1">
                <a:ea typeface="ＭＳ Ｐゴシック" panose="020B0600070205080204" pitchFamily="34" charset="-128"/>
              </a:rPr>
              <a:t>Acknowledgement: Head-first Design patterns. Freeman &amp; Freeman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99B5ACE-0225-3B76-2A55-A0D644F089E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 Scenario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A849E47-BFBA-52D8-F051-9CA96DEFAF4B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05000"/>
            <a:ext cx="3986213" cy="4722813"/>
          </a:xfrm>
          <a:noFill/>
        </p:spPr>
      </p:pic>
      <p:sp>
        <p:nvSpPr>
          <p:cNvPr id="41988" name="Rectangle 5">
            <a:extLst>
              <a:ext uri="{FF2B5EF4-FFF2-40B4-BE49-F238E27FC236}">
                <a16:creationId xmlns:a16="http://schemas.microsoft.com/office/drawing/2014/main" id="{0F5B2935-F208-9716-81B1-4A3A8E0C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962400"/>
            <a:ext cx="274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95000"/>
            </a:pPr>
            <a:r>
              <a:rPr lang="en-US" altLang="en-US" sz="1400" i="1"/>
              <a:t>The adapter converts one interface into another</a:t>
            </a: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B22A0EC3-9831-E942-DA1F-FC183430F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0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95000"/>
            </a:pPr>
            <a:r>
              <a:rPr lang="en-US" altLang="en-US" sz="1400" i="1">
                <a:ea typeface="Batang" panose="02030600000101010101" pitchFamily="18" charset="-127"/>
              </a:rPr>
              <a:t>The European wall outlet exposes one interface for getting power</a:t>
            </a: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A4292B14-4932-8ED1-EBF5-310005E6D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71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95000"/>
            </a:pPr>
            <a:r>
              <a:rPr lang="en-US" altLang="en-US" sz="1400" i="1"/>
              <a:t>The US laptop expects another interface</a:t>
            </a:r>
          </a:p>
        </p:txBody>
      </p:sp>
      <p:sp>
        <p:nvSpPr>
          <p:cNvPr id="41991" name="Arc 11">
            <a:extLst>
              <a:ext uri="{FF2B5EF4-FFF2-40B4-BE49-F238E27FC236}">
                <a16:creationId xmlns:a16="http://schemas.microsoft.com/office/drawing/2014/main" id="{5D7DEECA-249D-E3A3-6990-6F0E5AF389C0}"/>
              </a:ext>
            </a:extLst>
          </p:cNvPr>
          <p:cNvSpPr>
            <a:spLocks/>
          </p:cNvSpPr>
          <p:nvPr/>
        </p:nvSpPr>
        <p:spPr bwMode="auto">
          <a:xfrm>
            <a:off x="7543800" y="2819400"/>
            <a:ext cx="990600" cy="1066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992" name="AutoShape 14">
            <a:extLst>
              <a:ext uri="{FF2B5EF4-FFF2-40B4-BE49-F238E27FC236}">
                <a16:creationId xmlns:a16="http://schemas.microsoft.com/office/drawing/2014/main" id="{5B88A8A7-032B-4B2E-ECD7-6B392EEAED15}"/>
              </a:ext>
            </a:extLst>
          </p:cNvPr>
          <p:cNvCxnSpPr>
            <a:cxnSpLocks noChangeShapeType="1"/>
            <a:stCxn id="41988" idx="2"/>
          </p:cNvCxnSpPr>
          <p:nvPr/>
        </p:nvCxnSpPr>
        <p:spPr bwMode="auto">
          <a:xfrm rot="5400000">
            <a:off x="7277100" y="4533900"/>
            <a:ext cx="1066800" cy="1143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5A0C03D-8ABC-7462-0043-D71863A5562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 Pattern Explained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59D346BA-AC3B-72E3-5E9A-13BC5FE80DE3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05000"/>
            <a:ext cx="3986213" cy="4722813"/>
          </a:xfrm>
          <a:noFill/>
        </p:spPr>
      </p:pic>
      <p:sp>
        <p:nvSpPr>
          <p:cNvPr id="44036" name="Text Box 5">
            <a:extLst>
              <a:ext uri="{FF2B5EF4-FFF2-40B4-BE49-F238E27FC236}">
                <a16:creationId xmlns:a16="http://schemas.microsoft.com/office/drawing/2014/main" id="{8B683C9D-8CD1-566F-838F-9250AB3E1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9050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Adaptee</a:t>
            </a:r>
          </a:p>
        </p:txBody>
      </p:sp>
      <p:sp>
        <p:nvSpPr>
          <p:cNvPr id="44037" name="Text Box 6">
            <a:extLst>
              <a:ext uri="{FF2B5EF4-FFF2-40B4-BE49-F238E27FC236}">
                <a16:creationId xmlns:a16="http://schemas.microsoft.com/office/drawing/2014/main" id="{8262C325-2342-2D6B-2E61-5AA24BF11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6576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Adapter</a:t>
            </a:r>
          </a:p>
        </p:txBody>
      </p:sp>
      <p:sp>
        <p:nvSpPr>
          <p:cNvPr id="44038" name="Text Box 7">
            <a:extLst>
              <a:ext uri="{FF2B5EF4-FFF2-40B4-BE49-F238E27FC236}">
                <a16:creationId xmlns:a16="http://schemas.microsoft.com/office/drawing/2014/main" id="{D76B5A45-1447-FE63-2433-5F6554C27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181600"/>
            <a:ext cx="1828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client</a:t>
            </a:r>
          </a:p>
        </p:txBody>
      </p:sp>
      <p:sp>
        <p:nvSpPr>
          <p:cNvPr id="44039" name="Line 8">
            <a:extLst>
              <a:ext uri="{FF2B5EF4-FFF2-40B4-BE49-F238E27FC236}">
                <a16:creationId xmlns:a16="http://schemas.microsoft.com/office/drawing/2014/main" id="{FB0F015C-B436-CE2A-FDFB-DBB770666D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2209800"/>
            <a:ext cx="12192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7B097EFF-0CA5-CE42-64DD-64F926B3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981200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FF3300"/>
                </a:solidFill>
              </a:rPr>
              <a:t>Adaptee Interface</a:t>
            </a:r>
          </a:p>
        </p:txBody>
      </p:sp>
      <p:sp>
        <p:nvSpPr>
          <p:cNvPr id="44041" name="Text Box 10">
            <a:extLst>
              <a:ext uri="{FF2B5EF4-FFF2-40B4-BE49-F238E27FC236}">
                <a16:creationId xmlns:a16="http://schemas.microsoft.com/office/drawing/2014/main" id="{A1CEBB67-7BCE-43E2-4428-424AA421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038600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FF3300"/>
                </a:solidFill>
              </a:rPr>
              <a:t>Target Interface</a:t>
            </a:r>
          </a:p>
        </p:txBody>
      </p:sp>
      <p:sp>
        <p:nvSpPr>
          <p:cNvPr id="44042" name="Line 11">
            <a:extLst>
              <a:ext uri="{FF2B5EF4-FFF2-40B4-BE49-F238E27FC236}">
                <a16:creationId xmlns:a16="http://schemas.microsoft.com/office/drawing/2014/main" id="{334A34EC-F454-5AD4-7641-59C464822C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4343400"/>
            <a:ext cx="8382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4043" name="AutoShape 12">
            <a:extLst>
              <a:ext uri="{FF2B5EF4-FFF2-40B4-BE49-F238E27FC236}">
                <a16:creationId xmlns:a16="http://schemas.microsoft.com/office/drawing/2014/main" id="{3DAE4E9A-2A7D-6D90-00AD-1813FC671C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219700" y="4914900"/>
            <a:ext cx="1066800" cy="11430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4" name="Text Box 13">
            <a:extLst>
              <a:ext uri="{FF2B5EF4-FFF2-40B4-BE49-F238E27FC236}">
                <a16:creationId xmlns:a16="http://schemas.microsoft.com/office/drawing/2014/main" id="{4465CFA8-A13B-8674-2B92-D592217C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5626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0000FF"/>
                </a:solidFill>
              </a:rPr>
              <a:t>request()</a:t>
            </a:r>
          </a:p>
        </p:txBody>
      </p:sp>
      <p:sp>
        <p:nvSpPr>
          <p:cNvPr id="44045" name="Text Box 14">
            <a:extLst>
              <a:ext uri="{FF2B5EF4-FFF2-40B4-BE49-F238E27FC236}">
                <a16:creationId xmlns:a16="http://schemas.microsoft.com/office/drawing/2014/main" id="{F2564188-F9A0-C524-10DD-9BD28DA2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6096000"/>
            <a:ext cx="2971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/>
              <a:t>The client is implemented against the target interface</a:t>
            </a:r>
          </a:p>
        </p:txBody>
      </p:sp>
      <p:sp>
        <p:nvSpPr>
          <p:cNvPr id="44046" name="Text Box 15">
            <a:extLst>
              <a:ext uri="{FF2B5EF4-FFF2-40B4-BE49-F238E27FC236}">
                <a16:creationId xmlns:a16="http://schemas.microsoft.com/office/drawing/2014/main" id="{BBAAA023-17BB-F6E4-1BFB-B5F7467B4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95800"/>
            <a:ext cx="29718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i="1"/>
              <a:t>The Adapter implements the target interface and holds an instance of the Adaptee</a:t>
            </a:r>
          </a:p>
        </p:txBody>
      </p:sp>
      <p:sp>
        <p:nvSpPr>
          <p:cNvPr id="44047" name="Arc 16">
            <a:extLst>
              <a:ext uri="{FF2B5EF4-FFF2-40B4-BE49-F238E27FC236}">
                <a16:creationId xmlns:a16="http://schemas.microsoft.com/office/drawing/2014/main" id="{1988D717-0896-D382-06E6-B5CFF64048B5}"/>
              </a:ext>
            </a:extLst>
          </p:cNvPr>
          <p:cNvSpPr>
            <a:spLocks/>
          </p:cNvSpPr>
          <p:nvPr/>
        </p:nvSpPr>
        <p:spPr bwMode="auto">
          <a:xfrm>
            <a:off x="5257800" y="2667000"/>
            <a:ext cx="990600" cy="1066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7">
            <a:extLst>
              <a:ext uri="{FF2B5EF4-FFF2-40B4-BE49-F238E27FC236}">
                <a16:creationId xmlns:a16="http://schemas.microsoft.com/office/drawing/2014/main" id="{015EC234-B95F-1767-778C-A4A7B47FD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43200"/>
            <a:ext cx="1981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0000FF"/>
                </a:solidFill>
              </a:rPr>
              <a:t>translatedrequest()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4D1CA21-2CD1-E95A-E28E-6AF32DEA422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 lIns="96427" tIns="0" rIns="115713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 Pattern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C026B3B-9EF0-3B7E-350C-5384F26F16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73275" y="1749425"/>
            <a:ext cx="7677150" cy="4090988"/>
          </a:xfrm>
        </p:spPr>
        <p:txBody>
          <a:bodyPr lIns="32146" tIns="0" rIns="32146" bIns="0" anchor="ctr"/>
          <a:lstStyle/>
          <a:p>
            <a:pPr marL="1058863" indent="-787400" eaLnBrk="1" hangingPunct="1"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 adapter pattern converts the interface of a class into an interface that a client expects</a:t>
            </a:r>
          </a:p>
          <a:p>
            <a:pPr marL="1058863" indent="-787400" eaLnBrk="1" hangingPunct="1"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Adapters allow incompatible classes to work together</a:t>
            </a:r>
          </a:p>
          <a:p>
            <a:pPr marL="1058863" indent="-787400" eaLnBrk="1" hangingPunct="1"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Adapters can extend the functionality of the adapted class</a:t>
            </a:r>
          </a:p>
          <a:p>
            <a:pPr marL="1058863" indent="-787400" eaLnBrk="1" hangingPunct="1"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Commonly called </a:t>
            </a:r>
            <a:r>
              <a:rPr lang="ja-JP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glue</a:t>
            </a:r>
            <a:r>
              <a:rPr lang="ja-JP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or </a:t>
            </a:r>
            <a:r>
              <a:rPr lang="ja-JP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wrapper</a:t>
            </a:r>
            <a:r>
              <a:rPr lang="ja-JP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endParaRPr lang="en-US" altLang="ja-JP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058863" indent="-787400" eaLnBrk="1" hangingPunct="1">
              <a:spcAft>
                <a:spcPct val="0"/>
              </a:spcAft>
              <a:buClr>
                <a:srgbClr val="000000"/>
              </a:buClr>
              <a:buFont typeface="Wingdings 3" panose="05040102010807070707" pitchFamily="18" charset="2"/>
              <a:buNone/>
            </a:pPr>
            <a:endParaRPr lang="en-US" altLang="en-US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B1EEBEE-29E2-58C3-3DB3-0F981B02D6A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187575" y="298450"/>
            <a:ext cx="8020050" cy="7905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to Use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2AA32F6-7447-DA27-6032-DCEC56AECE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87575" y="1827213"/>
            <a:ext cx="8020050" cy="4114800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Need to adapt the interface of an existing class to satisfy client interface requirements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Adapting Legacy Software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Adapting 3</a:t>
            </a:r>
            <a:r>
              <a:rPr lang="en-US" altLang="en-US" baseline="300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Party Software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B330DDD-5D41-AA38-7AF0-506D493990C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Object Adapter Pattern</a:t>
            </a:r>
          </a:p>
        </p:txBody>
      </p:sp>
      <p:pic>
        <p:nvPicPr>
          <p:cNvPr id="50179" name="Picture 3" descr="objectAdapter">
            <a:extLst>
              <a:ext uri="{FF2B5EF4-FFF2-40B4-BE49-F238E27FC236}">
                <a16:creationId xmlns:a16="http://schemas.microsoft.com/office/drawing/2014/main" id="{337CAEB2-AF7F-1C9D-BA84-FF6062E5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84582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8C6B04B-37A3-E3D9-441A-7E2BE250EC2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Class Adapter Pattern</a:t>
            </a:r>
          </a:p>
        </p:txBody>
      </p:sp>
      <p:pic>
        <p:nvPicPr>
          <p:cNvPr id="52227" name="Picture 3" descr="classAdapter">
            <a:extLst>
              <a:ext uri="{FF2B5EF4-FFF2-40B4-BE49-F238E27FC236}">
                <a16:creationId xmlns:a16="http://schemas.microsoft.com/office/drawing/2014/main" id="{2C2FD382-549D-E4B6-D8B5-A3CF05A8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85344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>
            <a:extLst>
              <a:ext uri="{FF2B5EF4-FFF2-40B4-BE49-F238E27FC236}">
                <a16:creationId xmlns:a16="http://schemas.microsoft.com/office/drawing/2014/main" id="{1E7BC517-9303-4670-3F03-F837B7C62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200400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97C5D5D-68F3-7CC8-89F9-E7EE4384DF4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to Use Adapters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9C7B883-B51D-2786-51B8-8F21F0BF5C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57400" y="2138363"/>
            <a:ext cx="7869238" cy="2814637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3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Concrete adapter</a:t>
            </a:r>
            <a:br>
              <a:rPr lang="en-US" altLang="en-US" sz="3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using a class whose interface does not match what you need.</a:t>
            </a:r>
          </a:p>
          <a:p>
            <a:pPr marL="342900" indent="-257175" eaLnBrk="1" hangingPunct="1">
              <a:spcBef>
                <a:spcPct val="45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3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Abstract adapter</a:t>
            </a:r>
            <a:br>
              <a:rPr lang="en-US" altLang="en-US" sz="3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creating a reusable class that cooperates with unknown future classes.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0223477-37B2-3EF5-7EC6-AD58B57CB1E1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anose="020F050202020403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3B799D64-AE56-BB4B-3CBC-918B67984C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6248400"/>
            <a:ext cx="6400800" cy="30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100" b="1" i="1">
                <a:ea typeface="ＭＳ Ｐゴシック" panose="020B0600070205080204" pitchFamily="34" charset="-128"/>
              </a:rPr>
              <a:t>Acknowledgement: Freeman &amp; Freeman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94CA137-5082-28A5-D923-713DE967F0E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Patterns every where</a:t>
            </a:r>
          </a:p>
        </p:txBody>
      </p:sp>
      <p:pic>
        <p:nvPicPr>
          <p:cNvPr id="8195" name="Picture 4">
            <a:extLst>
              <a:ext uri="{FF2B5EF4-FFF2-40B4-BE49-F238E27FC236}">
                <a16:creationId xmlns:a16="http://schemas.microsoft.com/office/drawing/2014/main" id="{402FB99C-637C-18FF-8EA1-47D94186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48F27AB-E6D2-6774-21BD-DCC94A9CA8C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Problems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499A4C-2D18-3C43-F1C2-67DC779784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362200" y="1295400"/>
            <a:ext cx="7313613" cy="4953000"/>
          </a:xfrm>
        </p:spPr>
        <p:txBody>
          <a:bodyPr/>
          <a:lstStyle/>
          <a:p>
            <a:pPr marL="231775" indent="-231775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Expensive &amp; inexpensive pieces of state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Large image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Inexpensive: size &amp; location of drawing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Expensive: load &amp; display</a:t>
            </a:r>
          </a:p>
          <a:p>
            <a:pPr marL="231775" indent="-2317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objects (e.g., another system)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Want to access it as if it were local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Want to hide all the required communications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Java RMI</a:t>
            </a:r>
          </a:p>
          <a:p>
            <a:pPr marL="231775" indent="-2317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Object with varying access rights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Some clients can access anything</a:t>
            </a:r>
          </a:p>
          <a:p>
            <a:pPr marL="793750" lvl="1" indent="-387350" eaLnBrk="1" hangingPunct="1">
              <a:spcAft>
                <a:spcPct val="0"/>
              </a:spcAft>
              <a:buClr>
                <a:srgbClr val="000000"/>
              </a:buClr>
              <a:tabLst>
                <a:tab pos="977900" algn="l"/>
              </a:tabLst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Other clients have subset of functionality available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A75823B-3395-B03C-9D48-CB9B3365B2E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Design Goal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8A8F524-4798-A68A-64A0-F79E72C08FC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all these cases desire access to object as if it is directly available</a:t>
            </a:r>
          </a:p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efficiency, simplicity, or security, put a </a:t>
            </a:r>
            <a:r>
              <a:rPr lang="en-US" altLang="en-US" sz="2500" i="1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</a:t>
            </a: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object in front of the real object</a:t>
            </a:r>
          </a:p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have a stand-in for the real object to control how the real object behaves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1008692-3040-26A6-C232-43DB70CF85D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 Defined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7C2E9E24-104E-BB30-1B4F-28BFC3E4C8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patterns provides a surrogate or placeholder for another object to control access to it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proxy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remote object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Virtual proxy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resource that is expensive to create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Protection proxy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controls access to a resource based on access rights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F97701C-8CDB-E982-BB29-6BAE6F7F0F3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Proxy pattern structure</a:t>
            </a:r>
          </a:p>
        </p:txBody>
      </p:sp>
      <p:sp>
        <p:nvSpPr>
          <p:cNvPr id="64515" name="Rectangle 5">
            <a:extLst>
              <a:ext uri="{FF2B5EF4-FFF2-40B4-BE49-F238E27FC236}">
                <a16:creationId xmlns:a16="http://schemas.microsoft.com/office/drawing/2014/main" id="{CEACF944-D623-35B5-9AAD-75A870912E8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879975" y="2255838"/>
            <a:ext cx="1825625" cy="590550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i="1">
                <a:solidFill>
                  <a:srgbClr val="CC3399"/>
                </a:solidFill>
                <a:latin typeface="Tahoma" panose="020B0604030504040204" pitchFamily="34" charset="0"/>
              </a:rPr>
              <a:t>&lt;&lt;interface&gt;&gt;</a:t>
            </a:r>
          </a:p>
          <a:p>
            <a:pPr algn="ctr">
              <a:spcBef>
                <a:spcPct val="50000"/>
              </a:spcBef>
            </a:pPr>
            <a:r>
              <a:rPr lang="en-US" altLang="en-US" sz="1600" i="1">
                <a:solidFill>
                  <a:srgbClr val="CC3399"/>
                </a:solidFill>
                <a:latin typeface="Tahoma" panose="020B0604030504040204" pitchFamily="34" charset="0"/>
              </a:rPr>
              <a:t>Subject</a:t>
            </a:r>
          </a:p>
        </p:txBody>
      </p:sp>
      <p:sp>
        <p:nvSpPr>
          <p:cNvPr id="64516" name="Rectangle 6">
            <a:extLst>
              <a:ext uri="{FF2B5EF4-FFF2-40B4-BE49-F238E27FC236}">
                <a16:creationId xmlns:a16="http://schemas.microsoft.com/office/drawing/2014/main" id="{54D2EE02-24CD-0331-E2BB-EE8EB727EF4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879975" y="2846388"/>
            <a:ext cx="1824038" cy="400050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sz="1600">
                <a:solidFill>
                  <a:srgbClr val="CC3399"/>
                </a:solidFill>
                <a:latin typeface="Tahoma" panose="020B0604030504040204" pitchFamily="34" charset="0"/>
              </a:rPr>
              <a:t>request()</a:t>
            </a:r>
            <a:endParaRPr lang="en-US" altLang="en-US" sz="1600" i="1">
              <a:solidFill>
                <a:srgbClr val="CC3399"/>
              </a:solidFill>
              <a:latin typeface="Tahoma" panose="020B0604030504040204" pitchFamily="34" charset="0"/>
            </a:endParaRPr>
          </a:p>
        </p:txBody>
      </p:sp>
      <p:sp>
        <p:nvSpPr>
          <p:cNvPr id="64517" name="AutoShape 7">
            <a:extLst>
              <a:ext uri="{FF2B5EF4-FFF2-40B4-BE49-F238E27FC236}">
                <a16:creationId xmlns:a16="http://schemas.microsoft.com/office/drawing/2014/main" id="{164B9F33-A5FD-2E57-180D-66E099D55F6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34000" y="3267075"/>
            <a:ext cx="292100" cy="24765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64518" name="AutoShape 8">
            <a:extLst>
              <a:ext uri="{FF2B5EF4-FFF2-40B4-BE49-F238E27FC236}">
                <a16:creationId xmlns:a16="http://schemas.microsoft.com/office/drawing/2014/main" id="{6A321C3F-39D3-D341-41FC-91522CECB073}"/>
              </a:ext>
            </a:extLst>
          </p:cNvPr>
          <p:cNvCxnSpPr>
            <a:cxnSpLocks noChangeShapeType="1"/>
            <a:stCxn id="64517" idx="3"/>
            <a:endCxn id="64520" idx="0"/>
          </p:cNvCxnSpPr>
          <p:nvPr/>
        </p:nvCxnSpPr>
        <p:spPr bwMode="auto">
          <a:xfrm rot="5400000">
            <a:off x="4351338" y="3225800"/>
            <a:ext cx="839788" cy="1417637"/>
          </a:xfrm>
          <a:prstGeom prst="bentConnector3">
            <a:avLst>
              <a:gd name="adj1" fmla="val 49907"/>
            </a:avLst>
          </a:prstGeom>
          <a:noFill/>
          <a:ln w="12700">
            <a:solidFill>
              <a:srgbClr val="008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9" name="AutoShape 9">
            <a:extLst>
              <a:ext uri="{FF2B5EF4-FFF2-40B4-BE49-F238E27FC236}">
                <a16:creationId xmlns:a16="http://schemas.microsoft.com/office/drawing/2014/main" id="{3015DB05-CF7C-7412-37E0-D72B0D8B8575}"/>
              </a:ext>
            </a:extLst>
          </p:cNvPr>
          <p:cNvCxnSpPr>
            <a:cxnSpLocks noChangeShapeType="1"/>
            <a:stCxn id="64525" idx="3"/>
            <a:endCxn id="64522" idx="0"/>
          </p:cNvCxnSpPr>
          <p:nvPr/>
        </p:nvCxnSpPr>
        <p:spPr bwMode="auto">
          <a:xfrm rot="16200000" flipH="1">
            <a:off x="6473031" y="3263107"/>
            <a:ext cx="871537" cy="1289050"/>
          </a:xfrm>
          <a:prstGeom prst="bentConnector3">
            <a:avLst>
              <a:gd name="adj1" fmla="val 49907"/>
            </a:avLst>
          </a:prstGeom>
          <a:noFill/>
          <a:ln w="12700">
            <a:solidFill>
              <a:srgbClr val="008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0" name="Rectangle 10">
            <a:extLst>
              <a:ext uri="{FF2B5EF4-FFF2-40B4-BE49-F238E27FC236}">
                <a16:creationId xmlns:a16="http://schemas.microsoft.com/office/drawing/2014/main" id="{2B7D3DEF-2C55-CD3D-8CBF-2C4989486A0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048000" y="4354513"/>
            <a:ext cx="2027238" cy="258762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rgbClr val="CC3399"/>
                </a:solidFill>
              </a:rPr>
              <a:t>	RealSubject	</a:t>
            </a:r>
          </a:p>
        </p:txBody>
      </p:sp>
      <p:sp>
        <p:nvSpPr>
          <p:cNvPr id="64521" name="Rectangle 11">
            <a:extLst>
              <a:ext uri="{FF2B5EF4-FFF2-40B4-BE49-F238E27FC236}">
                <a16:creationId xmlns:a16="http://schemas.microsoft.com/office/drawing/2014/main" id="{0D07FADB-439E-9249-B7E6-B530EC9163E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048000" y="4611688"/>
            <a:ext cx="2025650" cy="722312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>
                <a:solidFill>
                  <a:srgbClr val="CC3399"/>
                </a:solidFill>
              </a:rPr>
              <a:t>request()</a:t>
            </a:r>
          </a:p>
        </p:txBody>
      </p:sp>
      <p:sp>
        <p:nvSpPr>
          <p:cNvPr id="64522" name="Rectangle 12">
            <a:extLst>
              <a:ext uri="{FF2B5EF4-FFF2-40B4-BE49-F238E27FC236}">
                <a16:creationId xmlns:a16="http://schemas.microsoft.com/office/drawing/2014/main" id="{5E21EA30-FA36-1449-10FC-E6883588ABB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648450" y="4343400"/>
            <a:ext cx="1809750" cy="239713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rgbClr val="CC3399"/>
                </a:solidFill>
              </a:rPr>
              <a:t>Proxy</a:t>
            </a:r>
          </a:p>
        </p:txBody>
      </p:sp>
      <p:sp>
        <p:nvSpPr>
          <p:cNvPr id="64523" name="Rectangle 13">
            <a:extLst>
              <a:ext uri="{FF2B5EF4-FFF2-40B4-BE49-F238E27FC236}">
                <a16:creationId xmlns:a16="http://schemas.microsoft.com/office/drawing/2014/main" id="{0024740A-F02C-AA04-88C3-FBFE7BCEC3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648450" y="4592638"/>
            <a:ext cx="1808163" cy="717550"/>
          </a:xfrm>
          <a:prstGeom prst="rect">
            <a:avLst/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1">
                <a:solidFill>
                  <a:srgbClr val="CC3399"/>
                </a:solidFill>
              </a:rPr>
              <a:t>request()</a:t>
            </a:r>
          </a:p>
        </p:txBody>
      </p:sp>
      <p:sp>
        <p:nvSpPr>
          <p:cNvPr id="64524" name="Line 17">
            <a:extLst>
              <a:ext uri="{FF2B5EF4-FFF2-40B4-BE49-F238E27FC236}">
                <a16:creationId xmlns:a16="http://schemas.microsoft.com/office/drawing/2014/main" id="{6EE5C5F4-0B3D-236F-9D67-3BCA099A4F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4903788"/>
            <a:ext cx="1524000" cy="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lg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AutoShape 18">
            <a:extLst>
              <a:ext uri="{FF2B5EF4-FFF2-40B4-BE49-F238E27FC236}">
                <a16:creationId xmlns:a16="http://schemas.microsoft.com/office/drawing/2014/main" id="{77BD019E-2B8E-9570-1008-620AFB502B0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96000" y="3260725"/>
            <a:ext cx="334963" cy="211138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4526" name="Rectangle 21">
            <a:extLst>
              <a:ext uri="{FF2B5EF4-FFF2-40B4-BE49-F238E27FC236}">
                <a16:creationId xmlns:a16="http://schemas.microsoft.com/office/drawing/2014/main" id="{11AB2CF4-01B5-6F34-CB46-193F242F13D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410200" y="4724400"/>
            <a:ext cx="9906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CC3399"/>
                </a:solidFill>
              </a:rPr>
              <a:t>subject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CBEE29F-1272-8240-D5D1-34FB57569D2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Accessing Remote Object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A2283827-A182-58C6-2C04-730234C5D95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74925" y="1998663"/>
            <a:ext cx="1817688" cy="493712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 sz="2200" b="1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Client</a:t>
            </a:r>
            <a:endParaRPr lang="en-US" sz="2200" b="1">
              <a:solidFill>
                <a:schemeClr val="hlink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4" name="Freeform 4">
            <a:extLst>
              <a:ext uri="{FF2B5EF4-FFF2-40B4-BE49-F238E27FC236}">
                <a16:creationId xmlns:a16="http://schemas.microsoft.com/office/drawing/2014/main" id="{1EA20D77-A1F0-3CFF-7714-951977CB0339}"/>
              </a:ext>
            </a:extLst>
          </p:cNvPr>
          <p:cNvSpPr>
            <a:spLocks/>
          </p:cNvSpPr>
          <p:nvPr/>
        </p:nvSpPr>
        <p:spPr bwMode="blackWhite">
          <a:xfrm>
            <a:off x="6450013" y="1716088"/>
            <a:ext cx="771525" cy="4760912"/>
          </a:xfrm>
          <a:custGeom>
            <a:avLst/>
            <a:gdLst>
              <a:gd name="T0" fmla="*/ 2147483646 w 486"/>
              <a:gd name="T1" fmla="*/ 0 h 3221"/>
              <a:gd name="T2" fmla="*/ 2147483646 w 486"/>
              <a:gd name="T3" fmla="*/ 2147483646 h 3221"/>
              <a:gd name="T4" fmla="*/ 2147483646 w 486"/>
              <a:gd name="T5" fmla="*/ 2147483646 h 3221"/>
              <a:gd name="T6" fmla="*/ 2147483646 w 486"/>
              <a:gd name="T7" fmla="*/ 2147483646 h 3221"/>
              <a:gd name="T8" fmla="*/ 2147483646 w 486"/>
              <a:gd name="T9" fmla="*/ 2147483646 h 3221"/>
              <a:gd name="T10" fmla="*/ 2147483646 w 486"/>
              <a:gd name="T11" fmla="*/ 2147483646 h 3221"/>
              <a:gd name="T12" fmla="*/ 2147483646 w 486"/>
              <a:gd name="T13" fmla="*/ 2147483646 h 3221"/>
              <a:gd name="T14" fmla="*/ 2147483646 w 486"/>
              <a:gd name="T15" fmla="*/ 2147483646 h 3221"/>
              <a:gd name="T16" fmla="*/ 2147483646 w 486"/>
              <a:gd name="T17" fmla="*/ 2147483646 h 3221"/>
              <a:gd name="T18" fmla="*/ 2147483646 w 486"/>
              <a:gd name="T19" fmla="*/ 2147483646 h 3221"/>
              <a:gd name="T20" fmla="*/ 2147483646 w 486"/>
              <a:gd name="T21" fmla="*/ 2147483646 h 3221"/>
              <a:gd name="T22" fmla="*/ 2147483646 w 486"/>
              <a:gd name="T23" fmla="*/ 2147483646 h 3221"/>
              <a:gd name="T24" fmla="*/ 2147483646 w 486"/>
              <a:gd name="T25" fmla="*/ 2147483646 h 3221"/>
              <a:gd name="T26" fmla="*/ 2147483646 w 486"/>
              <a:gd name="T27" fmla="*/ 2147483646 h 32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86"/>
              <a:gd name="T43" fmla="*/ 0 h 3221"/>
              <a:gd name="T44" fmla="*/ 486 w 486"/>
              <a:gd name="T45" fmla="*/ 3221 h 32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86" h="3221">
                <a:moveTo>
                  <a:pt x="237" y="0"/>
                </a:moveTo>
                <a:cubicBezTo>
                  <a:pt x="118" y="78"/>
                  <a:pt x="0" y="157"/>
                  <a:pt x="15" y="222"/>
                </a:cubicBezTo>
                <a:cubicBezTo>
                  <a:pt x="30" y="287"/>
                  <a:pt x="317" y="313"/>
                  <a:pt x="326" y="389"/>
                </a:cubicBezTo>
                <a:cubicBezTo>
                  <a:pt x="335" y="465"/>
                  <a:pt x="65" y="593"/>
                  <a:pt x="71" y="678"/>
                </a:cubicBezTo>
                <a:cubicBezTo>
                  <a:pt x="77" y="763"/>
                  <a:pt x="360" y="802"/>
                  <a:pt x="360" y="900"/>
                </a:cubicBezTo>
                <a:cubicBezTo>
                  <a:pt x="360" y="998"/>
                  <a:pt x="80" y="1166"/>
                  <a:pt x="71" y="1266"/>
                </a:cubicBezTo>
                <a:cubicBezTo>
                  <a:pt x="62" y="1366"/>
                  <a:pt x="293" y="1413"/>
                  <a:pt x="304" y="1500"/>
                </a:cubicBezTo>
                <a:cubicBezTo>
                  <a:pt x="315" y="1587"/>
                  <a:pt x="126" y="1709"/>
                  <a:pt x="137" y="1789"/>
                </a:cubicBezTo>
                <a:cubicBezTo>
                  <a:pt x="148" y="1869"/>
                  <a:pt x="364" y="1893"/>
                  <a:pt x="371" y="1978"/>
                </a:cubicBezTo>
                <a:cubicBezTo>
                  <a:pt x="378" y="2063"/>
                  <a:pt x="180" y="2221"/>
                  <a:pt x="182" y="2300"/>
                </a:cubicBezTo>
                <a:cubicBezTo>
                  <a:pt x="184" y="2379"/>
                  <a:pt x="389" y="2366"/>
                  <a:pt x="382" y="2455"/>
                </a:cubicBezTo>
                <a:cubicBezTo>
                  <a:pt x="375" y="2544"/>
                  <a:pt x="128" y="2715"/>
                  <a:pt x="137" y="2833"/>
                </a:cubicBezTo>
                <a:cubicBezTo>
                  <a:pt x="146" y="2951"/>
                  <a:pt x="390" y="3111"/>
                  <a:pt x="438" y="3166"/>
                </a:cubicBezTo>
                <a:cubicBezTo>
                  <a:pt x="486" y="3221"/>
                  <a:pt x="428" y="3166"/>
                  <a:pt x="426" y="3166"/>
                </a:cubicBezTo>
              </a:path>
            </a:pathLst>
          </a:custGeom>
          <a:noFill/>
          <a:ln w="28575" cap="sq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WordArt 5">
            <a:extLst>
              <a:ext uri="{FF2B5EF4-FFF2-40B4-BE49-F238E27FC236}">
                <a16:creationId xmlns:a16="http://schemas.microsoft.com/office/drawing/2014/main" id="{051F891D-41CA-CBD0-DE48-5C50FC01F4B4}"/>
              </a:ext>
            </a:extLst>
          </p:cNvPr>
          <p:cNvSpPr>
            <a:spLocks noChangeArrowheads="1" noChangeShapeType="1" noTextEdit="1"/>
          </p:cNvSpPr>
          <p:nvPr/>
        </p:nvSpPr>
        <p:spPr bwMode="blackWhite">
          <a:xfrm>
            <a:off x="2476500" y="5670550"/>
            <a:ext cx="2247900" cy="428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kern="10" spc="480">
                <a:gradFill rotWithShape="1">
                  <a:gsLst>
                    <a:gs pos="0">
                      <a:srgbClr val="00FFFF"/>
                    </a:gs>
                    <a:gs pos="50000">
                      <a:schemeClr val="accent1"/>
                    </a:gs>
                    <a:gs pos="100000">
                      <a:srgbClr val="00FFFF"/>
                    </a:gs>
                  </a:gsLst>
                  <a:lin ang="5400000" scaled="1"/>
                </a:gradFill>
                <a:effectLst>
                  <a:outerShdw blurRad="63500" dist="46662" dir="3284183" algn="ctr" rotWithShape="0">
                    <a:srgbClr val="4D4D4D">
                      <a:alpha val="74997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            </a:t>
            </a:r>
          </a:p>
        </p:txBody>
      </p:sp>
      <p:sp>
        <p:nvSpPr>
          <p:cNvPr id="76806" name="WordArt 6">
            <a:extLst>
              <a:ext uri="{FF2B5EF4-FFF2-40B4-BE49-F238E27FC236}">
                <a16:creationId xmlns:a16="http://schemas.microsoft.com/office/drawing/2014/main" id="{D7C7120E-C726-3E59-BD04-8355CCACE746}"/>
              </a:ext>
            </a:extLst>
          </p:cNvPr>
          <p:cNvSpPr>
            <a:spLocks noChangeArrowheads="1" noChangeShapeType="1" noTextEdit="1"/>
          </p:cNvSpPr>
          <p:nvPr/>
        </p:nvSpPr>
        <p:spPr bwMode="blackWhite">
          <a:xfrm>
            <a:off x="8115300" y="5629275"/>
            <a:ext cx="2247900" cy="428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kern="10" spc="480">
                <a:gradFill rotWithShape="1">
                  <a:gsLst>
                    <a:gs pos="0">
                      <a:srgbClr val="00FFFF"/>
                    </a:gs>
                    <a:gs pos="50000">
                      <a:schemeClr val="accent1"/>
                    </a:gs>
                    <a:gs pos="100000">
                      <a:srgbClr val="00FFFF"/>
                    </a:gs>
                  </a:gsLst>
                  <a:lin ang="5400000" scaled="1"/>
                </a:gradFill>
                <a:effectLst>
                  <a:outerShdw blurRad="63500" dist="46662" dir="3284183" algn="ctr" rotWithShape="0">
                    <a:srgbClr val="4D4D4D">
                      <a:alpha val="74997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             </a:t>
            </a:r>
          </a:p>
        </p:txBody>
      </p:sp>
      <p:grpSp>
        <p:nvGrpSpPr>
          <p:cNvPr id="66567" name="Group 7">
            <a:extLst>
              <a:ext uri="{FF2B5EF4-FFF2-40B4-BE49-F238E27FC236}">
                <a16:creationId xmlns:a16="http://schemas.microsoft.com/office/drawing/2014/main" id="{C74AD2A1-34B9-6997-C250-67FED6D4991A}"/>
              </a:ext>
            </a:extLst>
          </p:cNvPr>
          <p:cNvGrpSpPr>
            <a:grpSpLocks/>
          </p:cNvGrpSpPr>
          <p:nvPr/>
        </p:nvGrpSpPr>
        <p:grpSpPr bwMode="auto">
          <a:xfrm>
            <a:off x="7691438" y="3127375"/>
            <a:ext cx="2224087" cy="1406525"/>
            <a:chOff x="3556" y="1711"/>
            <a:chExt cx="1845" cy="886"/>
          </a:xfrm>
        </p:grpSpPr>
        <p:sp>
          <p:nvSpPr>
            <p:cNvPr id="66573" name="Rectangle 8">
              <a:extLst>
                <a:ext uri="{FF2B5EF4-FFF2-40B4-BE49-F238E27FC236}">
                  <a16:creationId xmlns:a16="http://schemas.microsoft.com/office/drawing/2014/main" id="{C5E56E46-C8DF-77EC-BD6D-9FE82BC9AB0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556" y="1711"/>
              <a:ext cx="1845" cy="443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hlink"/>
                  </a:solidFill>
                </a:rPr>
                <a:t>RemoteObject</a:t>
              </a:r>
              <a:endParaRPr lang="en-US" altLang="en-US" sz="2200">
                <a:solidFill>
                  <a:schemeClr val="hlink"/>
                </a:solidFill>
              </a:endParaRPr>
            </a:p>
          </p:txBody>
        </p:sp>
        <p:sp>
          <p:nvSpPr>
            <p:cNvPr id="66574" name="Rectangle 9">
              <a:extLst>
                <a:ext uri="{FF2B5EF4-FFF2-40B4-BE49-F238E27FC236}">
                  <a16:creationId xmlns:a16="http://schemas.microsoft.com/office/drawing/2014/main" id="{64386936-0E03-77CD-79C5-463FBB72F59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557" y="2154"/>
              <a:ext cx="1841" cy="443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chemeClr val="hlink"/>
                  </a:solidFill>
                </a:rPr>
                <a:t>someMethod()</a:t>
              </a:r>
            </a:p>
          </p:txBody>
        </p:sp>
      </p:grpSp>
      <p:sp>
        <p:nvSpPr>
          <p:cNvPr id="66568" name="Rectangle 10">
            <a:extLst>
              <a:ext uri="{FF2B5EF4-FFF2-40B4-BE49-F238E27FC236}">
                <a16:creationId xmlns:a16="http://schemas.microsoft.com/office/drawing/2014/main" id="{D2B09562-4DFA-B929-9091-B12AD88C278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032250" y="3127375"/>
            <a:ext cx="2224088" cy="703263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>
                <a:solidFill>
                  <a:schemeClr val="hlink"/>
                </a:solidFill>
              </a:rPr>
              <a:t>LocalProxy</a:t>
            </a:r>
            <a:endParaRPr lang="en-US" altLang="en-US" sz="2200">
              <a:solidFill>
                <a:schemeClr val="hlink"/>
              </a:solidFill>
            </a:endParaRPr>
          </a:p>
        </p:txBody>
      </p:sp>
      <p:sp>
        <p:nvSpPr>
          <p:cNvPr id="66569" name="Rectangle 11">
            <a:extLst>
              <a:ext uri="{FF2B5EF4-FFF2-40B4-BE49-F238E27FC236}">
                <a16:creationId xmlns:a16="http://schemas.microsoft.com/office/drawing/2014/main" id="{CD240296-F246-B7D1-E299-1C6EA6727C7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033838" y="3830638"/>
            <a:ext cx="2236787" cy="703262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>
                <a:solidFill>
                  <a:schemeClr val="hlink"/>
                </a:solidFill>
              </a:rPr>
              <a:t>someMethod()</a:t>
            </a:r>
          </a:p>
        </p:txBody>
      </p:sp>
      <p:sp>
        <p:nvSpPr>
          <p:cNvPr id="66570" name="Freeform 12">
            <a:extLst>
              <a:ext uri="{FF2B5EF4-FFF2-40B4-BE49-F238E27FC236}">
                <a16:creationId xmlns:a16="http://schemas.microsoft.com/office/drawing/2014/main" id="{414CDF2E-883B-0A6A-CDFC-86792E08C862}"/>
              </a:ext>
            </a:extLst>
          </p:cNvPr>
          <p:cNvSpPr>
            <a:spLocks/>
          </p:cNvSpPr>
          <p:nvPr/>
        </p:nvSpPr>
        <p:spPr bwMode="blackWhite">
          <a:xfrm>
            <a:off x="6103938" y="4052888"/>
            <a:ext cx="1763712" cy="247650"/>
          </a:xfrm>
          <a:custGeom>
            <a:avLst/>
            <a:gdLst>
              <a:gd name="T0" fmla="*/ 0 w 1111"/>
              <a:gd name="T1" fmla="*/ 2147483646 h 156"/>
              <a:gd name="T2" fmla="*/ 2147483646 w 1111"/>
              <a:gd name="T3" fmla="*/ 2147483646 h 156"/>
              <a:gd name="T4" fmla="*/ 2147483646 w 1111"/>
              <a:gd name="T5" fmla="*/ 2147483646 h 156"/>
              <a:gd name="T6" fmla="*/ 2147483646 w 1111"/>
              <a:gd name="T7" fmla="*/ 2147483646 h 156"/>
              <a:gd name="T8" fmla="*/ 2147483646 w 1111"/>
              <a:gd name="T9" fmla="*/ 2147483646 h 156"/>
              <a:gd name="T10" fmla="*/ 2147483646 w 1111"/>
              <a:gd name="T11" fmla="*/ 2147483646 h 1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11"/>
              <a:gd name="T19" fmla="*/ 0 h 156"/>
              <a:gd name="T20" fmla="*/ 1111 w 1111"/>
              <a:gd name="T21" fmla="*/ 156 h 1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11" h="156">
                <a:moveTo>
                  <a:pt x="0" y="94"/>
                </a:moveTo>
                <a:cubicBezTo>
                  <a:pt x="35" y="79"/>
                  <a:pt x="131" y="0"/>
                  <a:pt x="211" y="6"/>
                </a:cubicBezTo>
                <a:cubicBezTo>
                  <a:pt x="291" y="12"/>
                  <a:pt x="397" y="126"/>
                  <a:pt x="478" y="128"/>
                </a:cubicBezTo>
                <a:cubicBezTo>
                  <a:pt x="559" y="130"/>
                  <a:pt x="628" y="15"/>
                  <a:pt x="700" y="17"/>
                </a:cubicBezTo>
                <a:cubicBezTo>
                  <a:pt x="772" y="19"/>
                  <a:pt x="843" y="122"/>
                  <a:pt x="911" y="139"/>
                </a:cubicBezTo>
                <a:cubicBezTo>
                  <a:pt x="979" y="156"/>
                  <a:pt x="1069" y="122"/>
                  <a:pt x="1111" y="117"/>
                </a:cubicBezTo>
              </a:path>
            </a:pathLst>
          </a:custGeom>
          <a:noFill/>
          <a:ln w="28575">
            <a:solidFill>
              <a:schemeClr val="hlink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6571" name="AutoShape 13">
            <a:extLst>
              <a:ext uri="{FF2B5EF4-FFF2-40B4-BE49-F238E27FC236}">
                <a16:creationId xmlns:a16="http://schemas.microsoft.com/office/drawing/2014/main" id="{0120C307-EFE5-9810-0B1C-B4E2D8234FDF}"/>
              </a:ext>
            </a:extLst>
          </p:cNvPr>
          <p:cNvCxnSpPr>
            <a:cxnSpLocks noChangeShapeType="1"/>
            <a:stCxn id="66572" idx="3"/>
            <a:endCxn id="66568" idx="0"/>
          </p:cNvCxnSpPr>
          <p:nvPr/>
        </p:nvCxnSpPr>
        <p:spPr bwMode="blackWhite">
          <a:xfrm>
            <a:off x="4657725" y="2254250"/>
            <a:ext cx="487363" cy="873125"/>
          </a:xfrm>
          <a:prstGeom prst="bentConnector2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2" name="AutoShape 14">
            <a:extLst>
              <a:ext uri="{FF2B5EF4-FFF2-40B4-BE49-F238E27FC236}">
                <a16:creationId xmlns:a16="http://schemas.microsoft.com/office/drawing/2014/main" id="{CD7FD4F1-9E54-6FEB-D154-6B1DECAB715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92613" y="2192338"/>
            <a:ext cx="265112" cy="122237"/>
          </a:xfrm>
          <a:prstGeom prst="diamond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D7EFE67-B94D-779C-F8D9-CB2593DD8BB5}"/>
              </a:ext>
            </a:extLst>
          </p:cNvPr>
          <p:cNvGrpSpPr>
            <a:grpSpLocks/>
          </p:cNvGrpSpPr>
          <p:nvPr/>
        </p:nvGrpSpPr>
        <p:grpSpPr bwMode="auto">
          <a:xfrm>
            <a:off x="8851900" y="2984500"/>
            <a:ext cx="1282700" cy="2273300"/>
            <a:chOff x="4944" y="1492"/>
            <a:chExt cx="876" cy="1432"/>
          </a:xfrm>
        </p:grpSpPr>
        <p:sp>
          <p:nvSpPr>
            <p:cNvPr id="84996" name="Rectangle 4">
              <a:extLst>
                <a:ext uri="{FF2B5EF4-FFF2-40B4-BE49-F238E27FC236}">
                  <a16:creationId xmlns:a16="http://schemas.microsoft.com/office/drawing/2014/main" id="{2A68B828-C3AC-5BB8-AF60-C287BBA84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492"/>
              <a:ext cx="876" cy="143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GB" b="1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Called</a:t>
              </a:r>
            </a:p>
            <a:p>
              <a:pPr algn="ctr">
                <a:defRPr/>
              </a:pPr>
              <a:endParaRPr lang="en-GB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algn="ctr">
                <a:defRPr/>
              </a:pPr>
              <a:endParaRPr lang="en-GB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algn="ctr">
                <a:defRPr/>
              </a:pPr>
              <a:endParaRPr lang="en-GB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  <a:p>
              <a:pPr algn="ctr">
                <a:defRPr/>
              </a:pPr>
              <a:endParaRPr lang="en-GB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4997" name="AutoShape 5">
              <a:hlinkClick r:id="rId3" action="ppaction://hlinksldjump"/>
              <a:extLst>
                <a:ext uri="{FF2B5EF4-FFF2-40B4-BE49-F238E27FC236}">
                  <a16:creationId xmlns:a16="http://schemas.microsoft.com/office/drawing/2014/main" id="{1654F6FE-7571-3DAF-8CEF-A68584F00B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876" y="1980"/>
              <a:ext cx="1012" cy="876"/>
            </a:xfrm>
            <a:prstGeom prst="homePlate">
              <a:avLst>
                <a:gd name="adj" fmla="val 38508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lIns="92075" tIns="46038" rIns="92075" bIns="46038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GB" altLang="en-US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Stub</a:t>
              </a:r>
            </a:p>
          </p:txBody>
        </p:sp>
      </p:grpSp>
      <p:sp>
        <p:nvSpPr>
          <p:cNvPr id="84998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5ACA83F-D03C-F17B-DB71-01F825DDB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025" y="3136900"/>
            <a:ext cx="1300163" cy="2120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en-GB" altLang="en-US" b="1" i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endParaRPr lang="en-GB" altLang="en-US" b="1" i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endParaRPr lang="en-GB" altLang="en-US" b="1" i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endParaRPr lang="en-GB" altLang="en-US" b="1" i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Stub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B83CB8F-DAC1-876A-62ED-882DC9DECD2F}"/>
              </a:ext>
            </a:extLst>
          </p:cNvPr>
          <p:cNvGrpSpPr>
            <a:grpSpLocks/>
          </p:cNvGrpSpPr>
          <p:nvPr/>
        </p:nvGrpSpPr>
        <p:grpSpPr bwMode="auto">
          <a:xfrm>
            <a:off x="2886075" y="2298700"/>
            <a:ext cx="1336675" cy="3492500"/>
            <a:chOff x="930" y="1060"/>
            <a:chExt cx="912" cy="2200"/>
          </a:xfrm>
        </p:grpSpPr>
        <p:sp>
          <p:nvSpPr>
            <p:cNvPr id="85000" name="Rectangle 8">
              <a:extLst>
                <a:ext uri="{FF2B5EF4-FFF2-40B4-BE49-F238E27FC236}">
                  <a16:creationId xmlns:a16="http://schemas.microsoft.com/office/drawing/2014/main" id="{93B298F0-291E-4C2E-8067-3F31CB0C2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1350"/>
              <a:ext cx="67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GB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Caller</a:t>
              </a:r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9B23D3E0-F198-BA8E-7958-C3180CBFAF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8" y="1999"/>
              <a:ext cx="390" cy="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7EA2DD49-2CD0-497B-F87E-C54FDA6F7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8" y="1937"/>
              <a:ext cx="478" cy="4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Rectangle 11">
              <a:extLst>
                <a:ext uri="{FF2B5EF4-FFF2-40B4-BE49-F238E27FC236}">
                  <a16:creationId xmlns:a16="http://schemas.microsoft.com/office/drawing/2014/main" id="{CBAA25F4-ACA6-A62B-385A-0B6F1782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1060"/>
              <a:ext cx="899" cy="22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2075" tIns="46038" rIns="92075" bIns="46038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endPara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algn="ctr">
                <a:defRPr/>
              </a:pPr>
              <a:r>
                <a:rPr lang="en-GB" altLang="en-US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Called</a:t>
              </a:r>
            </a:p>
          </p:txBody>
        </p:sp>
        <p:sp>
          <p:nvSpPr>
            <p:cNvPr id="85004" name="AutoShape 12">
              <a:extLst>
                <a:ext uri="{FF2B5EF4-FFF2-40B4-BE49-F238E27FC236}">
                  <a16:creationId xmlns:a16="http://schemas.microsoft.com/office/drawing/2014/main" id="{21DD3126-72D4-F888-CA86-56379D74A8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51" y="1361"/>
              <a:ext cx="1480" cy="902"/>
            </a:xfrm>
            <a:prstGeom prst="homePlate">
              <a:avLst>
                <a:gd name="adj" fmla="val 54693"/>
              </a:avLst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lIns="92075" tIns="46038" rIns="92075" bIns="46038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n-GB" altLang="en-US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Caller</a:t>
              </a:r>
            </a:p>
          </p:txBody>
        </p:sp>
      </p:grpSp>
      <p:sp>
        <p:nvSpPr>
          <p:cNvPr id="85005" name="AutoShape 13">
            <a:extLst>
              <a:ext uri="{FF2B5EF4-FFF2-40B4-BE49-F238E27FC236}">
                <a16:creationId xmlns:a16="http://schemas.microsoft.com/office/drawing/2014/main" id="{BDD6688D-C4F8-5180-40A8-5C6B3EC6A71C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79975" y="3127375"/>
            <a:ext cx="1606550" cy="1320800"/>
          </a:xfrm>
          <a:prstGeom prst="homePlate">
            <a:avLst>
              <a:gd name="adj" fmla="val 40545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Caller</a:t>
            </a:r>
          </a:p>
        </p:txBody>
      </p:sp>
      <p:sp>
        <p:nvSpPr>
          <p:cNvPr id="85006" name="Rectangle 14">
            <a:extLst>
              <a:ext uri="{FF2B5EF4-FFF2-40B4-BE49-F238E27FC236}">
                <a16:creationId xmlns:a16="http://schemas.microsoft.com/office/drawing/2014/main" id="{206D6738-0FB4-65A1-C974-B671DDED9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5270500"/>
            <a:ext cx="5118100" cy="520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Transport Layer (e.g. TCP or UDP)</a:t>
            </a:r>
          </a:p>
        </p:txBody>
      </p:sp>
      <p:sp>
        <p:nvSpPr>
          <p:cNvPr id="68615" name="Rectangle 15">
            <a:extLst>
              <a:ext uri="{FF2B5EF4-FFF2-40B4-BE49-F238E27FC236}">
                <a16:creationId xmlns:a16="http://schemas.microsoft.com/office/drawing/2014/main" id="{1FC05EDF-26D0-392D-581E-333677C7971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 RMI, the big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animBg="1" autoUpdateAnimBg="0"/>
      <p:bldP spid="85005" grpId="0" animBg="1" autoUpdateAnimBg="0"/>
      <p:bldP spid="85006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F6C42B9-18B1-E2FF-2524-8DA60632605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Categories of Proxies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E3BE9BA-7E88-1317-57FC-BB2C68F675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362200" y="1524000"/>
            <a:ext cx="7313613" cy="4497388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 b="1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proxy</a:t>
            </a: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as above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Local representative for something in a different address space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 RMI tools help set these up automatically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Object brokers handle remote objects (CORBA or DCOM)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 b="1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Virtual proxy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Stand-in for an object that is expensive to implement or completely access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 – image over the net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May be able to access some state (e.g., geometry) at low cost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Defer other high costs until it must be incurred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 b="1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Protection proxy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Control access to the "real" object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Different proxies provide different rights to different clients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simple tasks, can do via multiple interfaces available to clients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more dynamic checking, need a front-end such as a proxy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90A01A6-08E8-735E-4304-D5D0712F23F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835150" y="352425"/>
            <a:ext cx="8607425" cy="889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Controller Façade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Pattern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0D7F7C4-8F3F-6661-C1F2-EBF0A742EF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33600" y="1593850"/>
            <a:ext cx="8001000" cy="4425950"/>
          </a:xfrm>
        </p:spPr>
        <p:txBody>
          <a:bodyPr/>
          <a:lstStyle/>
          <a:p>
            <a:pPr marL="385763" lvl="1" indent="-195263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0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Context</a:t>
            </a:r>
            <a:r>
              <a:rPr lang="en-GB" altLang="en-US" sz="2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804863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Often, an application contains several complex packages. </a:t>
            </a:r>
          </a:p>
          <a:p>
            <a:pPr marL="804863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programmer working with such packages has to manipulate many different classes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385763" lvl="1" indent="-195263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0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</a:t>
            </a:r>
            <a:r>
              <a:rPr lang="en-GB" altLang="en-US" sz="2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804863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do you simplify the view that programmers have of a complex package?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385763" lvl="1" indent="-195263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2000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Forces</a:t>
            </a:r>
            <a:r>
              <a:rPr lang="en-GB" altLang="en-US" sz="2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804863" lvl="2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hard for a programmer to understand and use an entire subsystem </a:t>
            </a:r>
          </a:p>
          <a:p>
            <a:pPr marL="804863" lvl="2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sz="18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several different application classes call methods of the complex package, then any modifications made to the package will necessitate a complete review of all these classes.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667A653-4D24-47DB-663E-BACA1E16ECD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Façade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79E46BB-22BC-18D6-FD46-627911632D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362200" y="1524000"/>
            <a:ext cx="7772400" cy="3962400"/>
          </a:xfrm>
        </p:spPr>
        <p:txBody>
          <a:bodyPr/>
          <a:lstStyle/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Solution: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E2E80CB8-33B5-09D0-AAAE-53BEF50C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62200"/>
            <a:ext cx="5715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41C18EF-9CD9-B3D1-9E91-393B2A0429A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Proxies/Adapters/Facades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4C539D7-8137-A790-5975-638246A067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Proxies and Adapters both place a stand-in object between the client and the real object</a:t>
            </a:r>
          </a:p>
          <a:p>
            <a:pPr marL="342900" indent="-257175" eaLnBrk="1" hangingPunct="1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Adapters do so to change the real object's interface</a:t>
            </a:r>
          </a:p>
          <a:p>
            <a:pPr marL="342900" indent="-257175" eaLnBrk="1" hangingPunct="1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Proxies do so to optimize access to the object via the same interface.</a:t>
            </a:r>
          </a:p>
          <a:p>
            <a:pPr marL="342900" indent="-257175" eaLnBrk="1" hangingPunct="1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Facades ease the use of sub-systems of objects</a:t>
            </a:r>
          </a:p>
          <a:p>
            <a:pPr marL="342900" indent="-257175" eaLnBrk="1" hangingPunct="1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D1206860-EA40-50F3-9457-FA0084A412E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IN nature</a:t>
            </a: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B36F0D78-B528-72EE-057C-3C75AD65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95400"/>
            <a:ext cx="83439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71582D4-C9F8-BAD5-9087-F9350B2EE88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Singleton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Pattern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AD5C661E-4DD8-5E39-AA8E-B2B77ACB1B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436688"/>
            <a:ext cx="8077200" cy="4354512"/>
          </a:xfrm>
        </p:spPr>
        <p:txBody>
          <a:bodyPr/>
          <a:lstStyle/>
          <a:p>
            <a:pPr marL="685800" lvl="1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Context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28700" lvl="2" indent="-257175" algn="just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very common to find classes for which only one instance should exist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GB" altLang="en-US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singleton)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28700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do you ensure that it is never possible to create more than one instance of a singleton class?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Forces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1028700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use of a public constructor cannot guarantee that no more than one instance will be created.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1028700" lvl="2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singleton instance must also be accessible to all classes that require it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E7FC7F0-DEBE-C2CA-C701-09187CD3E46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Singleton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2D41708-55ED-3479-E864-BA02FA40C4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438400" y="1600200"/>
            <a:ext cx="7772400" cy="3962400"/>
          </a:xfrm>
        </p:spPr>
        <p:txBody>
          <a:bodyPr/>
          <a:lstStyle/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b="1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Solution:</a:t>
            </a:r>
          </a:p>
        </p:txBody>
      </p:sp>
      <p:sp>
        <p:nvSpPr>
          <p:cNvPr id="77828" name="Rectangle 8">
            <a:extLst>
              <a:ext uri="{FF2B5EF4-FFF2-40B4-BE49-F238E27FC236}">
                <a16:creationId xmlns:a16="http://schemas.microsoft.com/office/drawing/2014/main" id="{2B55DA9F-84EE-70F5-1683-93606A731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429000"/>
            <a:ext cx="1573213" cy="11461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7829" name="Line 9">
            <a:extLst>
              <a:ext uri="{FF2B5EF4-FFF2-40B4-BE49-F238E27FC236}">
                <a16:creationId xmlns:a16="http://schemas.microsoft.com/office/drawing/2014/main" id="{0B4DDF6D-D8A3-5063-2106-EB8A3F539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3805238"/>
            <a:ext cx="1554162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0" name="Line 10">
            <a:extLst>
              <a:ext uri="{FF2B5EF4-FFF2-40B4-BE49-F238E27FC236}">
                <a16:creationId xmlns:a16="http://schemas.microsoft.com/office/drawing/2014/main" id="{B99F86CA-6536-26CF-4D4D-FCF179737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4111625"/>
            <a:ext cx="1554162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1" name="Rectangle 11">
            <a:extLst>
              <a:ext uri="{FF2B5EF4-FFF2-40B4-BE49-F238E27FC236}">
                <a16:creationId xmlns:a16="http://schemas.microsoft.com/office/drawing/2014/main" id="{008E9502-532C-C940-1C50-F2A944631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3563938"/>
            <a:ext cx="8159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400" b="1">
                <a:solidFill>
                  <a:srgbClr val="000000"/>
                </a:solidFill>
              </a:rPr>
              <a:t>Company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32" name="Rectangle 12">
            <a:extLst>
              <a:ext uri="{FF2B5EF4-FFF2-40B4-BE49-F238E27FC236}">
                <a16:creationId xmlns:a16="http://schemas.microsoft.com/office/drawing/2014/main" id="{5F13165D-E13F-5941-F4C1-EE61DA2DC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3889375"/>
            <a:ext cx="868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 u="sng">
                <a:solidFill>
                  <a:srgbClr val="000000"/>
                </a:solidFill>
              </a:rPr>
              <a:t>theCompany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33" name="Rectangle 13">
            <a:extLst>
              <a:ext uri="{FF2B5EF4-FFF2-40B4-BE49-F238E27FC236}">
                <a16:creationId xmlns:a16="http://schemas.microsoft.com/office/drawing/2014/main" id="{6F2BB909-BD64-6765-FC3C-0EC841A70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4197350"/>
            <a:ext cx="13287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>
                <a:solidFill>
                  <a:srgbClr val="000000"/>
                </a:solidFill>
              </a:rPr>
              <a:t>Company </a:t>
            </a:r>
            <a:r>
              <a:rPr lang="en-CA" altLang="en-US" sz="1200" b="1">
                <a:solidFill>
                  <a:srgbClr val="000000"/>
                </a:solidFill>
                <a:cs typeface="Arial" panose="020B0604020202020204" pitchFamily="34" charset="0"/>
              </a:rPr>
              <a:t>«</a:t>
            </a:r>
            <a:r>
              <a:rPr lang="en-CA" altLang="en-US" sz="1200">
                <a:solidFill>
                  <a:srgbClr val="000000"/>
                </a:solidFill>
              </a:rPr>
              <a:t>private</a:t>
            </a:r>
            <a:r>
              <a:rPr lang="en-CA" altLang="en-US" sz="1200" b="1">
                <a:solidFill>
                  <a:srgbClr val="000000"/>
                </a:solidFill>
                <a:cs typeface="Arial" panose="020B0604020202020204" pitchFamily="34" charset="0"/>
              </a:rPr>
              <a:t>»</a:t>
            </a:r>
          </a:p>
        </p:txBody>
      </p:sp>
      <p:sp>
        <p:nvSpPr>
          <p:cNvPr id="77834" name="Rectangle 14">
            <a:extLst>
              <a:ext uri="{FF2B5EF4-FFF2-40B4-BE49-F238E27FC236}">
                <a16:creationId xmlns:a16="http://schemas.microsoft.com/office/drawing/2014/main" id="{4F9B8F6D-3325-2723-C68D-B49C49A69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4402138"/>
            <a:ext cx="7937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 u="sng">
                <a:solidFill>
                  <a:srgbClr val="000000"/>
                </a:solidFill>
              </a:rPr>
              <a:t>getInstance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35" name="Rectangle 15">
            <a:extLst>
              <a:ext uri="{FF2B5EF4-FFF2-40B4-BE49-F238E27FC236}">
                <a16:creationId xmlns:a16="http://schemas.microsoft.com/office/drawing/2014/main" id="{C07C9F8A-73FE-D516-518F-31EE77ED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788" y="3702050"/>
            <a:ext cx="2716212" cy="939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7836" name="Rectangle 16">
            <a:extLst>
              <a:ext uri="{FF2B5EF4-FFF2-40B4-BE49-F238E27FC236}">
                <a16:creationId xmlns:a16="http://schemas.microsoft.com/office/drawing/2014/main" id="{C1D086C1-287C-5746-27D2-9DDCF8A8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692525"/>
            <a:ext cx="2717800" cy="941388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7837" name="Rectangle 17">
            <a:extLst>
              <a:ext uri="{FF2B5EF4-FFF2-40B4-BE49-F238E27FC236}">
                <a16:creationId xmlns:a16="http://schemas.microsoft.com/office/drawing/2014/main" id="{966B23C7-D0FF-228C-D33D-ABB259379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3735388"/>
            <a:ext cx="1550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>
                <a:solidFill>
                  <a:srgbClr val="000000"/>
                </a:solidFill>
                <a:latin typeface="Geneva" charset="0"/>
              </a:rPr>
              <a:t>if (theCompany==null) 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38" name="Rectangle 18">
            <a:extLst>
              <a:ext uri="{FF2B5EF4-FFF2-40B4-BE49-F238E27FC236}">
                <a16:creationId xmlns:a16="http://schemas.microsoft.com/office/drawing/2014/main" id="{D317E6D7-4F75-5215-FDD3-92327C86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3941763"/>
            <a:ext cx="22574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>
                <a:solidFill>
                  <a:srgbClr val="000000"/>
                </a:solidFill>
                <a:latin typeface="Geneva" charset="0"/>
              </a:rPr>
              <a:t>  theCompany= new Company(); 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39" name="Rectangle 19">
            <a:extLst>
              <a:ext uri="{FF2B5EF4-FFF2-40B4-BE49-F238E27FC236}">
                <a16:creationId xmlns:a16="http://schemas.microsoft.com/office/drawing/2014/main" id="{FCFF562E-AD67-10B7-26B0-74125D909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4146550"/>
            <a:ext cx="42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>
                <a:solidFill>
                  <a:srgbClr val="000000"/>
                </a:solidFill>
                <a:latin typeface="Geneva" charset="0"/>
              </a:rPr>
              <a:t> 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40" name="Rectangle 20">
            <a:extLst>
              <a:ext uri="{FF2B5EF4-FFF2-40B4-BE49-F238E27FC236}">
                <a16:creationId xmlns:a16="http://schemas.microsoft.com/office/drawing/2014/main" id="{7437C730-C6C4-9E75-653F-472F0979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4351338"/>
            <a:ext cx="135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>
                <a:solidFill>
                  <a:srgbClr val="000000"/>
                </a:solidFill>
                <a:latin typeface="Geneva" charset="0"/>
              </a:rPr>
              <a:t>return theCompany;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41" name="Picture 21">
            <a:extLst>
              <a:ext uri="{FF2B5EF4-FFF2-40B4-BE49-F238E27FC236}">
                <a16:creationId xmlns:a16="http://schemas.microsoft.com/office/drawing/2014/main" id="{6CD71723-3E00-2F6F-0B44-844A34665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28013" y="3684588"/>
            <a:ext cx="1365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7842" name="Rectangle 22">
            <a:extLst>
              <a:ext uri="{FF2B5EF4-FFF2-40B4-BE49-F238E27FC236}">
                <a16:creationId xmlns:a16="http://schemas.microsoft.com/office/drawing/2014/main" id="{6E012E96-CC16-4A97-A84A-8A5DFEBF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103438"/>
            <a:ext cx="1077913" cy="941387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7843" name="Line 23">
            <a:extLst>
              <a:ext uri="{FF2B5EF4-FFF2-40B4-BE49-F238E27FC236}">
                <a16:creationId xmlns:a16="http://schemas.microsoft.com/office/drawing/2014/main" id="{3E97E315-056F-D7CC-F1E7-1536121AD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925" y="2420938"/>
            <a:ext cx="1058863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4" name="Line 24">
            <a:extLst>
              <a:ext uri="{FF2B5EF4-FFF2-40B4-BE49-F238E27FC236}">
                <a16:creationId xmlns:a16="http://schemas.microsoft.com/office/drawing/2014/main" id="{54965A5B-7A04-37F2-F7D1-654A1BA746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925" y="2727325"/>
            <a:ext cx="1058863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5" name="Rectangle 25">
            <a:extLst>
              <a:ext uri="{FF2B5EF4-FFF2-40B4-BE49-F238E27FC236}">
                <a16:creationId xmlns:a16="http://schemas.microsoft.com/office/drawing/2014/main" id="{4DB63D5E-2F95-26CA-2848-55091A5D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5" y="2179638"/>
            <a:ext cx="10128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«</a:t>
            </a:r>
            <a:r>
              <a:rPr lang="en-CA" altLang="en-US" sz="1400" b="1">
                <a:solidFill>
                  <a:srgbClr val="000000"/>
                </a:solidFill>
              </a:rPr>
              <a:t>Singleton</a:t>
            </a:r>
            <a:r>
              <a:rPr lang="en-CA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»</a:t>
            </a:r>
          </a:p>
        </p:txBody>
      </p:sp>
      <p:sp>
        <p:nvSpPr>
          <p:cNvPr id="77846" name="Rectangle 26">
            <a:extLst>
              <a:ext uri="{FF2B5EF4-FFF2-40B4-BE49-F238E27FC236}">
                <a16:creationId xmlns:a16="http://schemas.microsoft.com/office/drawing/2014/main" id="{C3800C2E-86BA-BFD5-B320-E119D7039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2505075"/>
            <a:ext cx="7937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 u="sng">
                <a:solidFill>
                  <a:srgbClr val="000000"/>
                </a:solidFill>
              </a:rPr>
              <a:t>theInstance</a:t>
            </a:r>
            <a:endParaRPr lang="en-CA" altLang="en-US">
              <a:latin typeface="Times" panose="02020603050405020304" pitchFamily="18" charset="0"/>
            </a:endParaRPr>
          </a:p>
        </p:txBody>
      </p:sp>
      <p:sp>
        <p:nvSpPr>
          <p:cNvPr id="77847" name="Rectangle 27">
            <a:extLst>
              <a:ext uri="{FF2B5EF4-FFF2-40B4-BE49-F238E27FC236}">
                <a16:creationId xmlns:a16="http://schemas.microsoft.com/office/drawing/2014/main" id="{AA51EFA2-3170-0807-9CD4-1191FCF1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2813050"/>
            <a:ext cx="7937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CA" altLang="en-US" sz="1200" u="sng">
                <a:solidFill>
                  <a:srgbClr val="000000"/>
                </a:solidFill>
              </a:rPr>
              <a:t>getInstance</a:t>
            </a:r>
            <a:endParaRPr lang="en-CA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9422F768-C505-1AEA-8876-F71F7F1B1A9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Activity (Alternative designs)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E39FE585-0632-7E44-1E2A-ACCA1F9591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57400" y="1371600"/>
            <a:ext cx="8229600" cy="4937125"/>
          </a:xfrm>
        </p:spPr>
        <p:txBody>
          <a:bodyPr/>
          <a:lstStyle/>
          <a:p>
            <a:pPr marL="342900" indent="-257175">
              <a:spcAft>
                <a:spcPct val="0"/>
              </a:spcAft>
              <a:buClr>
                <a:srgbClr val="000000"/>
              </a:buClr>
            </a:pPr>
            <a:r>
              <a:rPr lang="en-US" altLang="en-US" sz="28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You are developing software that provides a “sports ticker” service – users can bring up a score box for games they are interested in, and when the score for any game changes, the score box for all users who are interested in that game updates automatically.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18CB04F7-EC0A-1DD9-4CED-BAE4AA7FD508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anose="020F050202020403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 pattern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A8237845-E9E8-88C5-D94C-02BF669AD0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6248400"/>
            <a:ext cx="6400800" cy="30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100" b="1" i="1">
                <a:ea typeface="ＭＳ Ｐゴシック" panose="020B0600070205080204" pitchFamily="34" charset="-128"/>
              </a:rPr>
              <a:t>Acknowledgement: Freeman &amp; Freeman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4B2EF72-4B3B-BE04-007F-902AA135AB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Weather Monitoring application</a:t>
            </a:r>
          </a:p>
        </p:txBody>
      </p:sp>
      <p:pic>
        <p:nvPicPr>
          <p:cNvPr id="81923" name="Content Placeholder 2">
            <a:extLst>
              <a:ext uri="{FF2B5EF4-FFF2-40B4-BE49-F238E27FC236}">
                <a16:creationId xmlns:a16="http://schemas.microsoft.com/office/drawing/2014/main" id="{7951FDD4-24E4-8436-3742-4A3521D10C42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75" b="-22975"/>
          <a:stretch>
            <a:fillRect/>
          </a:stretch>
        </p:blipFill>
        <p:spPr>
          <a:xfrm>
            <a:off x="0" y="1371600"/>
            <a:ext cx="8229600" cy="4784725"/>
          </a:xfrm>
        </p:spPr>
      </p:pic>
      <p:sp>
        <p:nvSpPr>
          <p:cNvPr id="81924" name="Line 4">
            <a:extLst>
              <a:ext uri="{FF2B5EF4-FFF2-40B4-BE49-F238E27FC236}">
                <a16:creationId xmlns:a16="http://schemas.microsoft.com/office/drawing/2014/main" id="{40865D83-CA7E-3C90-1D62-334F556B2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2438400"/>
            <a:ext cx="762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F8954A71-348C-7CD4-E8DC-6AEC030D7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1219200"/>
            <a:ext cx="2133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rgbClr val="FF3300"/>
                </a:solidFill>
              </a:rPr>
              <a:t>Display elements:</a:t>
            </a:r>
            <a:r>
              <a:rPr lang="en-US" altLang="en-US" sz="1400" b="1">
                <a:solidFill>
                  <a:schemeClr val="hlink"/>
                </a:solidFill>
              </a:rPr>
              <a:t> Current conditions, Weather statistics, Simple forecast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0B381CA-F04F-17B1-7830-36AF36828D8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WeatherData  class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793D799-0D68-D9ED-455C-6247B7C12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925" y="2209800"/>
            <a:ext cx="2352675" cy="22860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B1D59972-FC5F-5C24-29D2-84222FF7B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209800"/>
            <a:ext cx="2176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WeatherData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8184EB0E-454A-E4EF-DDA3-23C4A6C18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667000"/>
            <a:ext cx="2209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getTemperature()</a:t>
            </a:r>
          </a:p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getHumidity()</a:t>
            </a:r>
          </a:p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getPressure()</a:t>
            </a:r>
          </a:p>
          <a:p>
            <a:endParaRPr lang="en-US" altLang="en-US" sz="14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measurementsChanged()</a:t>
            </a:r>
          </a:p>
          <a:p>
            <a:endParaRPr lang="en-US" altLang="en-US" sz="14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// other methods</a:t>
            </a:r>
          </a:p>
        </p:txBody>
      </p:sp>
      <p:sp>
        <p:nvSpPr>
          <p:cNvPr id="83974" name="AutoShape 6">
            <a:extLst>
              <a:ext uri="{FF2B5EF4-FFF2-40B4-BE49-F238E27FC236}">
                <a16:creationId xmlns:a16="http://schemas.microsoft.com/office/drawing/2014/main" id="{92DB629C-B1FD-6130-578B-7EA586B778C9}"/>
              </a:ext>
            </a:extLst>
          </p:cNvPr>
          <p:cNvSpPr>
            <a:spLocks/>
          </p:cNvSpPr>
          <p:nvPr/>
        </p:nvSpPr>
        <p:spPr bwMode="auto">
          <a:xfrm>
            <a:off x="5257800" y="27432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3975" name="Line 7">
            <a:extLst>
              <a:ext uri="{FF2B5EF4-FFF2-40B4-BE49-F238E27FC236}">
                <a16:creationId xmlns:a16="http://schemas.microsoft.com/office/drawing/2014/main" id="{DC9802AA-EE2F-D021-6E2E-69273DB2A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743200"/>
            <a:ext cx="7620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6" name="Text Box 8">
            <a:extLst>
              <a:ext uri="{FF2B5EF4-FFF2-40B4-BE49-F238E27FC236}">
                <a16:creationId xmlns:a16="http://schemas.microsoft.com/office/drawing/2014/main" id="{F86AD0C5-D5B6-F1A1-43A8-5611A61D7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3622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rgbClr val="FF3300"/>
                </a:solidFill>
                <a:latin typeface="Garamond" panose="02020404030301010803" pitchFamily="18" charset="0"/>
              </a:rPr>
              <a:t>return most recent weather measurements</a:t>
            </a:r>
          </a:p>
        </p:txBody>
      </p:sp>
      <p:sp>
        <p:nvSpPr>
          <p:cNvPr id="83977" name="Line 9">
            <a:extLst>
              <a:ext uri="{FF2B5EF4-FFF2-40B4-BE49-F238E27FC236}">
                <a16:creationId xmlns:a16="http://schemas.microsoft.com/office/drawing/2014/main" id="{C564C04F-6433-1867-DAB3-9E3DE27D7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667000"/>
            <a:ext cx="2362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8" name="Line 10">
            <a:extLst>
              <a:ext uri="{FF2B5EF4-FFF2-40B4-BE49-F238E27FC236}">
                <a16:creationId xmlns:a16="http://schemas.microsoft.com/office/drawing/2014/main" id="{324A776C-8889-AC27-4236-CB22BA2FCE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3733800"/>
            <a:ext cx="16002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9" name="Text Box 11">
            <a:extLst>
              <a:ext uri="{FF2B5EF4-FFF2-40B4-BE49-F238E27FC236}">
                <a16:creationId xmlns:a16="http://schemas.microsoft.com/office/drawing/2014/main" id="{721EDA15-FF2D-12A4-0E5D-9B759909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962400"/>
            <a:ext cx="1447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rgbClr val="FF3300"/>
                </a:solidFill>
                <a:latin typeface="Garamond" panose="02020404030301010803" pitchFamily="18" charset="0"/>
              </a:rPr>
              <a:t>Gets called whenever the measurements have been updated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4167246A-A221-F19E-0384-99CBB9E7095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WeatherData Implementation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5062E6D7-FCC2-3622-164A-93F6FD8E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525" y="1508125"/>
            <a:ext cx="7915275" cy="4648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public class WeatherData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// instance variable declarations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170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public void measurementsChanged()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float temp = getTemperature();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float humidity = getHumidity();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float pressure = getPressure();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170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currentConditionsDisplay.update (temp, humidity, pressure);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statisticsDisplay.update (temp, humidity, pressure);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	forecastDisplay.update (temp, humidity, pressure);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1700">
              <a:latin typeface="Garamond" panose="02020404030301010803" pitchFamily="18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	// other WeatherData methods here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700">
                <a:latin typeface="Garamond" panose="02020404030301010803" pitchFamily="18" charset="0"/>
                <a:ea typeface="ＭＳ Ｐゴシック" panose="020B0600070205080204" pitchFamily="34" charset="-128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170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439A6F9-8CD2-0062-72FD-27BB324567F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0D0959C5-AE0D-53C7-2276-00C8E28B40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Given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Clusters of related classes</a:t>
            </a:r>
          </a:p>
          <a:p>
            <a:pPr marL="685800" lvl="1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Tight connections within each cluster of classes</a:t>
            </a:r>
          </a:p>
          <a:p>
            <a:pPr marL="685800" lvl="1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Loose state dependency between clusters</a:t>
            </a:r>
          </a:p>
          <a:p>
            <a:pPr marL="342900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endParaRPr lang="en-US" altLang="en-US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Desired </a:t>
            </a:r>
          </a:p>
          <a:p>
            <a:pPr marL="685800" lvl="1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Keep each cluster state consistent when state changes in cluster it depends on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Provide isolation such that changed cluster has no knowledge of specifics of dependent clusters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26F0A566-A3FC-1B0F-3DEF-5CE4FD1F83A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UI &amp; Application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53BA88F-30B6-9A95-81D7-A8141D4CA99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Application classes represent information being manipulated.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UI provides way to view and alter application state.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May have several views of state (charts, graphs, numeric tables).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Views may be added at any time.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to tell views when application state has changed?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507E677-1219-9E61-442B-74923080EB5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Approach One – Direct Connect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21F0E3F5-11AE-1BE1-750C-894BEDC845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Application knows about each View object.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 state change, call appropriate method in the View object affected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Issues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Application needs to know which method to call in each View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Application aware of changes to UI (e.g., add/delete/change Views).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13B2A948-59AF-3976-D4DA-EFA290814EE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Like in fabric</a:t>
            </a: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103DC0A6-7823-D031-8C11-739A7A09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4" t="33333" r="47324" b="27779"/>
          <a:stretch>
            <a:fillRect/>
          </a:stretch>
        </p:blipFill>
        <p:spPr bwMode="auto">
          <a:xfrm>
            <a:off x="2286000" y="1066800"/>
            <a:ext cx="76200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0054342-F09A-7AFC-C998-E4AE19279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35175" y="381000"/>
            <a:ext cx="8323263" cy="7699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Approach Two : Observer Pattern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4EE8F0D-9BA3-EADC-C4EB-9AAC992D29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35175" y="1874838"/>
            <a:ext cx="8142288" cy="322897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3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observer pattern defines a one-to-many dependency between objects so that when one object changes state, all of its dependents are notified and updated automatically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6BBF4D8-7BFE-6DBE-7551-21D34564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863" y="214313"/>
            <a:ext cx="8537575" cy="9128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Approach Two – Observer/Subject</a:t>
            </a:r>
            <a:b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</a:br>
            <a:r>
              <a:rPr lang="en-US" altLang="en-US" sz="2800">
                <a:latin typeface="Garamond" panose="02020404030301010803" pitchFamily="18" charset="0"/>
                <a:ea typeface="ＭＳ Ｐゴシック" panose="020B0600070205080204" pitchFamily="34" charset="-128"/>
              </a:rPr>
              <a:t> (AKA: publish/subscribe)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2B24069-9212-EA37-A50A-878C3FC094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93913" y="1874838"/>
            <a:ext cx="8083550" cy="33369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Observables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objects with interesting state changes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Observers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objects interested in state changes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Observers </a:t>
            </a:r>
            <a:r>
              <a:rPr lang="en-US" altLang="en-US" i="1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register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interest with observable objects.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Observables </a:t>
            </a:r>
            <a:r>
              <a:rPr lang="en-US" altLang="en-US" i="1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notify</a:t>
            </a: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all registered observers when state changes.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AD0AB1EF-EEF1-1E16-A579-ADAFF8706D8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blackWhite">
          <a:xfrm>
            <a:off x="1763713" y="304800"/>
            <a:ext cx="8293100" cy="7588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 Pattern - Class diagram</a:t>
            </a:r>
          </a:p>
        </p:txBody>
      </p:sp>
      <p:grpSp>
        <p:nvGrpSpPr>
          <p:cNvPr id="98307" name="Group 3">
            <a:extLst>
              <a:ext uri="{FF2B5EF4-FFF2-40B4-BE49-F238E27FC236}">
                <a16:creationId xmlns:a16="http://schemas.microsoft.com/office/drawing/2014/main" id="{E1E3B726-2C22-BA3E-B364-D02670AF17F6}"/>
              </a:ext>
            </a:extLst>
          </p:cNvPr>
          <p:cNvGrpSpPr>
            <a:grpSpLocks/>
          </p:cNvGrpSpPr>
          <p:nvPr/>
        </p:nvGrpSpPr>
        <p:grpSpPr bwMode="auto">
          <a:xfrm>
            <a:off x="7367588" y="1666875"/>
            <a:ext cx="1846262" cy="909638"/>
            <a:chOff x="507" y="1229"/>
            <a:chExt cx="1641" cy="573"/>
          </a:xfrm>
        </p:grpSpPr>
        <p:sp>
          <p:nvSpPr>
            <p:cNvPr id="98333" name="Rectangle 4">
              <a:extLst>
                <a:ext uri="{FF2B5EF4-FFF2-40B4-BE49-F238E27FC236}">
                  <a16:creationId xmlns:a16="http://schemas.microsoft.com/office/drawing/2014/main" id="{18989CA4-2127-194E-41AE-F3C86ACAB36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07" y="1229"/>
              <a:ext cx="1634" cy="28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 i="1">
                  <a:solidFill>
                    <a:schemeClr val="hlink"/>
                  </a:solidFill>
                </a:rPr>
                <a:t>Observer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  <p:sp>
          <p:nvSpPr>
            <p:cNvPr id="98334" name="Rectangle 5">
              <a:extLst>
                <a:ext uri="{FF2B5EF4-FFF2-40B4-BE49-F238E27FC236}">
                  <a16:creationId xmlns:a16="http://schemas.microsoft.com/office/drawing/2014/main" id="{7F0EF3FB-6C6D-EDA1-10C4-D6BE4AF9BB0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14" y="1525"/>
              <a:ext cx="1634" cy="27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solidFill>
                    <a:schemeClr val="hlink"/>
                  </a:solidFill>
                </a:rPr>
                <a:t>update()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</p:grpSp>
      <p:sp>
        <p:nvSpPr>
          <p:cNvPr id="98308" name="Rectangle 6">
            <a:extLst>
              <a:ext uri="{FF2B5EF4-FFF2-40B4-BE49-F238E27FC236}">
                <a16:creationId xmlns:a16="http://schemas.microsoft.com/office/drawing/2014/main" id="{0B83A445-3EB4-3882-7476-6056C012712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32050" y="1666875"/>
            <a:ext cx="2098675" cy="54292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>
                <a:solidFill>
                  <a:schemeClr val="hlink"/>
                </a:solidFill>
              </a:rPr>
              <a:t>Observable</a:t>
            </a:r>
          </a:p>
        </p:txBody>
      </p:sp>
      <p:sp>
        <p:nvSpPr>
          <p:cNvPr id="98309" name="Rectangle 7">
            <a:extLst>
              <a:ext uri="{FF2B5EF4-FFF2-40B4-BE49-F238E27FC236}">
                <a16:creationId xmlns:a16="http://schemas.microsoft.com/office/drawing/2014/main" id="{3A72D97A-5E14-806C-F6A4-F8EED883DD0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36813" y="2209800"/>
            <a:ext cx="2058987" cy="11303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attach(Observer)</a:t>
            </a:r>
          </a:p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detach(Observer)</a:t>
            </a:r>
          </a:p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notify()</a:t>
            </a:r>
          </a:p>
        </p:txBody>
      </p:sp>
      <p:sp>
        <p:nvSpPr>
          <p:cNvPr id="98310" name="Line 8">
            <a:extLst>
              <a:ext uri="{FF2B5EF4-FFF2-40B4-BE49-F238E27FC236}">
                <a16:creationId xmlns:a16="http://schemas.microsoft.com/office/drawing/2014/main" id="{99907E7C-AF23-4306-B2A4-BDFAADF36DB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4533900" y="2027238"/>
            <a:ext cx="2716213" cy="15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Text Box 9">
            <a:extLst>
              <a:ext uri="{FF2B5EF4-FFF2-40B4-BE49-F238E27FC236}">
                <a16:creationId xmlns:a16="http://schemas.microsoft.com/office/drawing/2014/main" id="{0BD79EC2-03E7-5A28-32B1-7A55F9915DA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6096000" y="1676400"/>
            <a:ext cx="1363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observers</a:t>
            </a:r>
          </a:p>
        </p:txBody>
      </p:sp>
      <p:sp>
        <p:nvSpPr>
          <p:cNvPr id="98312" name="Oval 10">
            <a:extLst>
              <a:ext uri="{FF2B5EF4-FFF2-40B4-BE49-F238E27FC236}">
                <a16:creationId xmlns:a16="http://schemas.microsoft.com/office/drawing/2014/main" id="{3FEBF7A4-30D7-FF72-EE2A-933B4C43473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269163" y="1990725"/>
            <a:ext cx="74612" cy="74613"/>
          </a:xfrm>
          <a:prstGeom prst="ellips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8313" name="AutoShape 11">
            <a:extLst>
              <a:ext uri="{FF2B5EF4-FFF2-40B4-BE49-F238E27FC236}">
                <a16:creationId xmlns:a16="http://schemas.microsoft.com/office/drawing/2014/main" id="{4E886FC5-A0DC-EB5B-48FA-90A9D718D829}"/>
              </a:ext>
            </a:extLst>
          </p:cNvPr>
          <p:cNvSpPr>
            <a:spLocks noChangeArrowheads="1"/>
          </p:cNvSpPr>
          <p:nvPr/>
        </p:nvSpPr>
        <p:spPr bwMode="blackWhite">
          <a:xfrm flipV="1">
            <a:off x="4425950" y="3595688"/>
            <a:ext cx="2663825" cy="739775"/>
          </a:xfrm>
          <a:prstGeom prst="foldedCorner">
            <a:avLst>
              <a:gd name="adj" fmla="val 125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>
                <a:solidFill>
                  <a:schemeClr val="hlink"/>
                </a:solidFill>
              </a:rPr>
              <a:t>for ( o in observers ) {</a:t>
            </a:r>
          </a:p>
          <a:p>
            <a:pPr>
              <a:lnSpc>
                <a:spcPct val="90000"/>
              </a:lnSpc>
            </a:pPr>
            <a:r>
              <a:rPr lang="en-US" altLang="en-US" sz="1600" b="1">
                <a:solidFill>
                  <a:schemeClr val="hlink"/>
                </a:solidFill>
              </a:rPr>
              <a:t>    o-&gt;update()</a:t>
            </a:r>
          </a:p>
          <a:p>
            <a:pPr>
              <a:lnSpc>
                <a:spcPct val="90000"/>
              </a:lnSpc>
            </a:pPr>
            <a:r>
              <a:rPr lang="en-US" altLang="en-US" sz="1600" b="1">
                <a:solidFill>
                  <a:schemeClr val="hlink"/>
                </a:solidFill>
              </a:rPr>
              <a:t>}</a:t>
            </a:r>
          </a:p>
        </p:txBody>
      </p:sp>
      <p:sp>
        <p:nvSpPr>
          <p:cNvPr id="98314" name="Oval 12">
            <a:extLst>
              <a:ext uri="{FF2B5EF4-FFF2-40B4-BE49-F238E27FC236}">
                <a16:creationId xmlns:a16="http://schemas.microsoft.com/office/drawing/2014/main" id="{86ABB69B-B637-274B-3386-62D979EE944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863975" y="3067050"/>
            <a:ext cx="104775" cy="104775"/>
          </a:xfrm>
          <a:prstGeom prst="ellipse">
            <a:avLst/>
          </a:prstGeom>
          <a:noFill/>
          <a:ln w="1905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8315" name="AutoShape 13">
            <a:extLst>
              <a:ext uri="{FF2B5EF4-FFF2-40B4-BE49-F238E27FC236}">
                <a16:creationId xmlns:a16="http://schemas.microsoft.com/office/drawing/2014/main" id="{2729EB31-6A32-B4C4-40C8-4A72D57987F5}"/>
              </a:ext>
            </a:extLst>
          </p:cNvPr>
          <p:cNvCxnSpPr>
            <a:cxnSpLocks noChangeShapeType="1"/>
            <a:stCxn id="98314" idx="6"/>
            <a:endCxn id="98313" idx="2"/>
          </p:cNvCxnSpPr>
          <p:nvPr/>
        </p:nvCxnSpPr>
        <p:spPr bwMode="blackWhite">
          <a:xfrm>
            <a:off x="3978275" y="3119438"/>
            <a:ext cx="1778000" cy="476250"/>
          </a:xfrm>
          <a:prstGeom prst="bentConnector2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16" name="AutoShape 14">
            <a:extLst>
              <a:ext uri="{FF2B5EF4-FFF2-40B4-BE49-F238E27FC236}">
                <a16:creationId xmlns:a16="http://schemas.microsoft.com/office/drawing/2014/main" id="{656B0BC5-53ED-93B9-B9FE-292249AB82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93100" y="2589213"/>
            <a:ext cx="244475" cy="211137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8317" name="AutoShape 15">
            <a:extLst>
              <a:ext uri="{FF2B5EF4-FFF2-40B4-BE49-F238E27FC236}">
                <a16:creationId xmlns:a16="http://schemas.microsoft.com/office/drawing/2014/main" id="{CE1D4DC0-F099-10FB-950C-7CF8BE89680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241675" y="3340100"/>
            <a:ext cx="244475" cy="211138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98318" name="Group 16">
            <a:extLst>
              <a:ext uri="{FF2B5EF4-FFF2-40B4-BE49-F238E27FC236}">
                <a16:creationId xmlns:a16="http://schemas.microsoft.com/office/drawing/2014/main" id="{9FFDCAB8-AA31-F6A7-C6BE-92DAA22B7CFA}"/>
              </a:ext>
            </a:extLst>
          </p:cNvPr>
          <p:cNvGrpSpPr>
            <a:grpSpLocks/>
          </p:cNvGrpSpPr>
          <p:nvPr/>
        </p:nvGrpSpPr>
        <p:grpSpPr bwMode="auto">
          <a:xfrm>
            <a:off x="2181225" y="5099050"/>
            <a:ext cx="2424113" cy="871538"/>
            <a:chOff x="229" y="2922"/>
            <a:chExt cx="1838" cy="549"/>
          </a:xfrm>
        </p:grpSpPr>
        <p:sp>
          <p:nvSpPr>
            <p:cNvPr id="98331" name="Rectangle 17">
              <a:extLst>
                <a:ext uri="{FF2B5EF4-FFF2-40B4-BE49-F238E27FC236}">
                  <a16:creationId xmlns:a16="http://schemas.microsoft.com/office/drawing/2014/main" id="{2400C679-7002-71E9-32F5-DD5DE1EF0FE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33" y="2922"/>
              <a:ext cx="1834" cy="27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hlink"/>
                  </a:solidFill>
                </a:rPr>
                <a:t>ConcObservable</a:t>
              </a:r>
            </a:p>
          </p:txBody>
        </p:sp>
        <p:sp>
          <p:nvSpPr>
            <p:cNvPr id="98332" name="Rectangle 18">
              <a:extLst>
                <a:ext uri="{FF2B5EF4-FFF2-40B4-BE49-F238E27FC236}">
                  <a16:creationId xmlns:a16="http://schemas.microsoft.com/office/drawing/2014/main" id="{26339643-6330-DE1A-CE25-E415BF30F8C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" y="3196"/>
              <a:ext cx="1834" cy="27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solidFill>
                    <a:schemeClr val="hlink"/>
                  </a:solidFill>
                </a:rPr>
                <a:t>getState()</a:t>
              </a:r>
            </a:p>
          </p:txBody>
        </p:sp>
      </p:grpSp>
      <p:sp>
        <p:nvSpPr>
          <p:cNvPr id="98319" name="Line 19">
            <a:extLst>
              <a:ext uri="{FF2B5EF4-FFF2-40B4-BE49-F238E27FC236}">
                <a16:creationId xmlns:a16="http://schemas.microsoft.com/office/drawing/2014/main" id="{4B1C2F29-485F-9D72-330F-35A6FC713CE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370263" y="3560763"/>
            <a:ext cx="0" cy="15335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0" name="Rectangle 20">
            <a:extLst>
              <a:ext uri="{FF2B5EF4-FFF2-40B4-BE49-F238E27FC236}">
                <a16:creationId xmlns:a16="http://schemas.microsoft.com/office/drawing/2014/main" id="{5DB10252-9CC4-F35C-AC12-C9DF3C3FE9F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442200" y="4759325"/>
            <a:ext cx="2136775" cy="4587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hlink"/>
                </a:solidFill>
              </a:rPr>
              <a:t>myState</a:t>
            </a:r>
          </a:p>
        </p:txBody>
      </p:sp>
      <p:sp>
        <p:nvSpPr>
          <p:cNvPr id="98321" name="Rectangle 21">
            <a:extLst>
              <a:ext uri="{FF2B5EF4-FFF2-40B4-BE49-F238E27FC236}">
                <a16:creationId xmlns:a16="http://schemas.microsoft.com/office/drawing/2014/main" id="{822F3BD5-C0BA-E459-6419-EADE624B077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453313" y="5211763"/>
            <a:ext cx="2119312" cy="458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hlink"/>
                </a:solidFill>
              </a:rPr>
              <a:t>update()</a:t>
            </a:r>
          </a:p>
        </p:txBody>
      </p:sp>
      <p:sp>
        <p:nvSpPr>
          <p:cNvPr id="98322" name="Rectangle 22">
            <a:extLst>
              <a:ext uri="{FF2B5EF4-FFF2-40B4-BE49-F238E27FC236}">
                <a16:creationId xmlns:a16="http://schemas.microsoft.com/office/drawing/2014/main" id="{472AAA72-7514-6E8B-44C0-DEEB94318C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446963" y="4306888"/>
            <a:ext cx="2136775" cy="458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>
                <a:solidFill>
                  <a:schemeClr val="hlink"/>
                </a:solidFill>
              </a:rPr>
              <a:t>ConcObserver</a:t>
            </a:r>
          </a:p>
        </p:txBody>
      </p:sp>
      <p:sp>
        <p:nvSpPr>
          <p:cNvPr id="98323" name="Line 23">
            <a:extLst>
              <a:ext uri="{FF2B5EF4-FFF2-40B4-BE49-F238E27FC236}">
                <a16:creationId xmlns:a16="http://schemas.microsoft.com/office/drawing/2014/main" id="{381D43E3-52E0-96CE-F9E2-2E38F719C84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8432800" y="2801938"/>
            <a:ext cx="0" cy="1516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4" name="AutoShape 24">
            <a:extLst>
              <a:ext uri="{FF2B5EF4-FFF2-40B4-BE49-F238E27FC236}">
                <a16:creationId xmlns:a16="http://schemas.microsoft.com/office/drawing/2014/main" id="{CD1EC7C3-4495-EBB5-C084-D52DC53095E2}"/>
              </a:ext>
            </a:extLst>
          </p:cNvPr>
          <p:cNvSpPr>
            <a:spLocks noChangeArrowheads="1"/>
          </p:cNvSpPr>
          <p:nvPr/>
        </p:nvSpPr>
        <p:spPr bwMode="blackWhite">
          <a:xfrm flipV="1">
            <a:off x="7358063" y="6100763"/>
            <a:ext cx="2928937" cy="528637"/>
          </a:xfrm>
          <a:prstGeom prst="foldedCorner">
            <a:avLst>
              <a:gd name="adj" fmla="val 12500"/>
            </a:avLst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myState = subject-&gt;getState</a:t>
            </a:r>
          </a:p>
        </p:txBody>
      </p:sp>
      <p:sp>
        <p:nvSpPr>
          <p:cNvPr id="98325" name="Text Box 25">
            <a:extLst>
              <a:ext uri="{FF2B5EF4-FFF2-40B4-BE49-F238E27FC236}">
                <a16:creationId xmlns:a16="http://schemas.microsoft.com/office/drawing/2014/main" id="{FB656EAE-2B12-7BC9-FE6E-59936F66EA3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8200" y="5029200"/>
            <a:ext cx="101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subject</a:t>
            </a:r>
          </a:p>
        </p:txBody>
      </p:sp>
      <p:sp>
        <p:nvSpPr>
          <p:cNvPr id="98326" name="Oval 26">
            <a:extLst>
              <a:ext uri="{FF2B5EF4-FFF2-40B4-BE49-F238E27FC236}">
                <a16:creationId xmlns:a16="http://schemas.microsoft.com/office/drawing/2014/main" id="{1FC7AC5F-01E0-54B6-AEDC-1962573C671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220200" y="5410200"/>
            <a:ext cx="123825" cy="123825"/>
          </a:xfrm>
          <a:prstGeom prst="ellips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98327" name="AutoShape 27">
            <a:extLst>
              <a:ext uri="{FF2B5EF4-FFF2-40B4-BE49-F238E27FC236}">
                <a16:creationId xmlns:a16="http://schemas.microsoft.com/office/drawing/2014/main" id="{93C73664-C5FC-24A0-528E-92FEB9051A28}"/>
              </a:ext>
            </a:extLst>
          </p:cNvPr>
          <p:cNvCxnSpPr>
            <a:cxnSpLocks noChangeShapeType="1"/>
            <a:stCxn id="98326" idx="0"/>
            <a:endCxn id="98324" idx="3"/>
          </p:cNvCxnSpPr>
          <p:nvPr/>
        </p:nvCxnSpPr>
        <p:spPr bwMode="blackWhite">
          <a:xfrm rot="5400000" flipV="1">
            <a:off x="9306719" y="5385594"/>
            <a:ext cx="955675" cy="1004887"/>
          </a:xfrm>
          <a:prstGeom prst="bentConnector4">
            <a:avLst>
              <a:gd name="adj1" fmla="val 6477"/>
              <a:gd name="adj2" fmla="val 122593"/>
            </a:avLst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8" name="Line 28">
            <a:extLst>
              <a:ext uri="{FF2B5EF4-FFF2-40B4-BE49-F238E27FC236}">
                <a16:creationId xmlns:a16="http://schemas.microsoft.com/office/drawing/2014/main" id="{1F92BD9B-E08C-0420-B750-E58D0E76153D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4605338" y="5376863"/>
            <a:ext cx="28225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9" name="Text Box 29">
            <a:extLst>
              <a:ext uri="{FF2B5EF4-FFF2-40B4-BE49-F238E27FC236}">
                <a16:creationId xmlns:a16="http://schemas.microsoft.com/office/drawing/2014/main" id="{71B2E52C-5032-E299-A182-1A7A531D8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088" y="2157413"/>
            <a:ext cx="152400" cy="350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5000"/>
              </a:lnSpc>
              <a:spcBef>
                <a:spcPct val="50000"/>
              </a:spcBef>
            </a:pPr>
            <a:r>
              <a:rPr lang="en-US" altLang="en-US">
                <a:solidFill>
                  <a:schemeClr val="hlink"/>
                </a:solidFill>
              </a:rPr>
              <a:t>*</a:t>
            </a:r>
          </a:p>
        </p:txBody>
      </p:sp>
      <p:sp>
        <p:nvSpPr>
          <p:cNvPr id="98330" name="Text Box 30">
            <a:extLst>
              <a:ext uri="{FF2B5EF4-FFF2-40B4-BE49-F238E27FC236}">
                <a16:creationId xmlns:a16="http://schemas.microsoft.com/office/drawing/2014/main" id="{CD18AF3C-6E33-D0F0-471E-0D9C902A6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288" y="2157413"/>
            <a:ext cx="1524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5000"/>
              </a:lnSpc>
              <a:spcBef>
                <a:spcPct val="50000"/>
              </a:spcBef>
            </a:pPr>
            <a:r>
              <a:rPr lang="en-US" altLang="en-US">
                <a:solidFill>
                  <a:schemeClr val="hlink"/>
                </a:solidFill>
              </a:rPr>
              <a:t>*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0876E24B-A738-638D-9C9C-8AAE336547A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95500" y="342900"/>
            <a:ext cx="7313613" cy="8382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Interaction Diagram</a:t>
            </a:r>
          </a:p>
        </p:txBody>
      </p:sp>
      <p:sp>
        <p:nvSpPr>
          <p:cNvPr id="100355" name="Text Box 3">
            <a:extLst>
              <a:ext uri="{FF2B5EF4-FFF2-40B4-BE49-F238E27FC236}">
                <a16:creationId xmlns:a16="http://schemas.microsoft.com/office/drawing/2014/main" id="{56905D92-ECB2-E5BF-3241-0B537318C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1533525"/>
            <a:ext cx="1973262" cy="3175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: aConcObservable</a:t>
            </a:r>
          </a:p>
        </p:txBody>
      </p:sp>
      <p:sp>
        <p:nvSpPr>
          <p:cNvPr id="100356" name="Text Box 4">
            <a:extLst>
              <a:ext uri="{FF2B5EF4-FFF2-40B4-BE49-F238E27FC236}">
                <a16:creationId xmlns:a16="http://schemas.microsoft.com/office/drawing/2014/main" id="{8CCE939E-D8F4-EF54-FE4F-81E345E69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1533525"/>
            <a:ext cx="1973262" cy="3175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: aConcObserver-1</a:t>
            </a:r>
          </a:p>
        </p:txBody>
      </p:sp>
      <p:sp>
        <p:nvSpPr>
          <p:cNvPr id="100357" name="Text Box 5">
            <a:extLst>
              <a:ext uri="{FF2B5EF4-FFF2-40B4-BE49-F238E27FC236}">
                <a16:creationId xmlns:a16="http://schemas.microsoft.com/office/drawing/2014/main" id="{1FCB5055-E1C8-8AC5-B57A-8425F0D27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888" y="1533525"/>
            <a:ext cx="1973262" cy="3175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hlink"/>
                </a:solidFill>
              </a:rPr>
              <a:t>: aConcObserver-2</a:t>
            </a:r>
          </a:p>
        </p:txBody>
      </p:sp>
      <p:sp>
        <p:nvSpPr>
          <p:cNvPr id="100358" name="Line 6">
            <a:extLst>
              <a:ext uri="{FF2B5EF4-FFF2-40B4-BE49-F238E27FC236}">
                <a16:creationId xmlns:a16="http://schemas.microsoft.com/office/drawing/2014/main" id="{C828B227-BCE8-419E-0E05-DE32A5BB2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5938" y="1852613"/>
            <a:ext cx="0" cy="4586287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C363C7ED-8136-C908-0280-00B43FEA2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6988" y="1852613"/>
            <a:ext cx="0" cy="4586287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738F6B7A-666D-5FC3-EB2C-0F1ABB953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513" y="1852613"/>
            <a:ext cx="0" cy="4586287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1" name="Rectangle 9">
            <a:extLst>
              <a:ext uri="{FF2B5EF4-FFF2-40B4-BE49-F238E27FC236}">
                <a16:creationId xmlns:a16="http://schemas.microsoft.com/office/drawing/2014/main" id="{0586D308-0CA6-8F40-7BD3-D56446F62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2324100"/>
            <a:ext cx="130175" cy="37465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0362" name="Rectangle 10">
            <a:extLst>
              <a:ext uri="{FF2B5EF4-FFF2-40B4-BE49-F238E27FC236}">
                <a16:creationId xmlns:a16="http://schemas.microsoft.com/office/drawing/2014/main" id="{60DE4622-EBBD-4515-C4D2-2240AA68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3838575"/>
            <a:ext cx="123825" cy="739775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0363" name="Rectangle 11">
            <a:extLst>
              <a:ext uri="{FF2B5EF4-FFF2-40B4-BE49-F238E27FC236}">
                <a16:creationId xmlns:a16="http://schemas.microsoft.com/office/drawing/2014/main" id="{49D0D2B1-7840-BEE2-B7E0-DA162D4F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5" y="5207000"/>
            <a:ext cx="123825" cy="739775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0364" name="Rectangle 12">
            <a:extLst>
              <a:ext uri="{FF2B5EF4-FFF2-40B4-BE49-F238E27FC236}">
                <a16:creationId xmlns:a16="http://schemas.microsoft.com/office/drawing/2014/main" id="{EE6493CD-236A-D477-5EE3-7FD1D9A2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438" y="1990725"/>
            <a:ext cx="128587" cy="3986213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0365" name="Line 13">
            <a:extLst>
              <a:ext uri="{FF2B5EF4-FFF2-40B4-BE49-F238E27FC236}">
                <a16:creationId xmlns:a16="http://schemas.microsoft.com/office/drawing/2014/main" id="{4264C181-E558-AA67-0866-E2BFEE040B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5313" y="2362200"/>
            <a:ext cx="2557462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6" name="Line 14">
            <a:extLst>
              <a:ext uri="{FF2B5EF4-FFF2-40B4-BE49-F238E27FC236}">
                <a16:creationId xmlns:a16="http://schemas.microsoft.com/office/drawing/2014/main" id="{10DA3B96-E927-29E5-E410-BCA5BDABA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5313" y="2928938"/>
            <a:ext cx="493712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7" name="Line 15">
            <a:extLst>
              <a:ext uri="{FF2B5EF4-FFF2-40B4-BE49-F238E27FC236}">
                <a16:creationId xmlns:a16="http://schemas.microsoft.com/office/drawing/2014/main" id="{923B236E-24B2-B73E-38E8-C10BEC5D1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8963" y="3309938"/>
            <a:ext cx="493712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8" name="Line 16">
            <a:extLst>
              <a:ext uri="{FF2B5EF4-FFF2-40B4-BE49-F238E27FC236}">
                <a16:creationId xmlns:a16="http://schemas.microsoft.com/office/drawing/2014/main" id="{A6204D23-052B-953E-4582-9B1141DCB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025" y="2928938"/>
            <a:ext cx="0" cy="38735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9" name="Line 17">
            <a:extLst>
              <a:ext uri="{FF2B5EF4-FFF2-40B4-BE49-F238E27FC236}">
                <a16:creationId xmlns:a16="http://schemas.microsoft.com/office/drawing/2014/main" id="{3F4932BB-FD17-8EBA-3128-BCC0673E4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5313" y="3848100"/>
            <a:ext cx="25400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0" name="Line 18">
            <a:extLst>
              <a:ext uri="{FF2B5EF4-FFF2-40B4-BE49-F238E27FC236}">
                <a16:creationId xmlns:a16="http://schemas.microsoft.com/office/drawing/2014/main" id="{4EB772CB-ED9C-4C0A-D1CF-A4A592BDD5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5313" y="4533900"/>
            <a:ext cx="25400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1" name="Line 19">
            <a:extLst>
              <a:ext uri="{FF2B5EF4-FFF2-40B4-BE49-F238E27FC236}">
                <a16:creationId xmlns:a16="http://schemas.microsoft.com/office/drawing/2014/main" id="{C882C653-5F1B-A2DB-710A-3E004D4A3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5313" y="5219700"/>
            <a:ext cx="5697537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2" name="Line 20">
            <a:extLst>
              <a:ext uri="{FF2B5EF4-FFF2-40B4-BE49-F238E27FC236}">
                <a16:creationId xmlns:a16="http://schemas.microsoft.com/office/drawing/2014/main" id="{03DCB047-B943-9500-C783-9812A1382D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3725" y="5905500"/>
            <a:ext cx="5716588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3" name="Text Box 21">
            <a:extLst>
              <a:ext uri="{FF2B5EF4-FFF2-40B4-BE49-F238E27FC236}">
                <a16:creationId xmlns:a16="http://schemas.microsoft.com/office/drawing/2014/main" id="{22F60FED-0192-F7A2-7894-758AA2603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025" y="2063750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setState()</a:t>
            </a:r>
          </a:p>
        </p:txBody>
      </p:sp>
      <p:sp>
        <p:nvSpPr>
          <p:cNvPr id="100374" name="Text Box 22">
            <a:extLst>
              <a:ext uri="{FF2B5EF4-FFF2-40B4-BE49-F238E27FC236}">
                <a16:creationId xmlns:a16="http://schemas.microsoft.com/office/drawing/2014/main" id="{1EBB7670-4EAE-90A7-7343-D813D4CC9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957513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notify()</a:t>
            </a:r>
          </a:p>
        </p:txBody>
      </p:sp>
      <p:sp>
        <p:nvSpPr>
          <p:cNvPr id="100375" name="Text Box 23">
            <a:extLst>
              <a:ext uri="{FF2B5EF4-FFF2-40B4-BE49-F238E27FC236}">
                <a16:creationId xmlns:a16="http://schemas.microsoft.com/office/drawing/2014/main" id="{A55259F1-18DA-469F-94AC-C3795CCEE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4229100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getState()</a:t>
            </a:r>
          </a:p>
        </p:txBody>
      </p:sp>
      <p:sp>
        <p:nvSpPr>
          <p:cNvPr id="100376" name="Text Box 24">
            <a:extLst>
              <a:ext uri="{FF2B5EF4-FFF2-40B4-BE49-F238E27FC236}">
                <a16:creationId xmlns:a16="http://schemas.microsoft.com/office/drawing/2014/main" id="{7C0527DE-D0F2-13D5-5B6D-E6FBFABF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38" y="3543300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update()</a:t>
            </a:r>
          </a:p>
        </p:txBody>
      </p:sp>
      <p:sp>
        <p:nvSpPr>
          <p:cNvPr id="100377" name="Text Box 25">
            <a:extLst>
              <a:ext uri="{FF2B5EF4-FFF2-40B4-BE49-F238E27FC236}">
                <a16:creationId xmlns:a16="http://schemas.microsoft.com/office/drawing/2014/main" id="{B64A6048-9F85-AD17-5989-77908EC5E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38" y="4914900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update()</a:t>
            </a:r>
          </a:p>
        </p:txBody>
      </p:sp>
      <p:sp>
        <p:nvSpPr>
          <p:cNvPr id="100378" name="Text Box 26">
            <a:extLst>
              <a:ext uri="{FF2B5EF4-FFF2-40B4-BE49-F238E27FC236}">
                <a16:creationId xmlns:a16="http://schemas.microsoft.com/office/drawing/2014/main" id="{AC57042E-CB71-7922-C888-C2E888A2B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975" y="5524500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getState()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0630331-51E0-FBDE-28FD-34EB9FB0555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When to Use Observer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325CA82A-E103-7D7C-FB94-425F907692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212975" y="1827213"/>
            <a:ext cx="7994650" cy="3282950"/>
          </a:xfrm>
        </p:spPr>
        <p:txBody>
          <a:bodyPr/>
          <a:lstStyle/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Two subsystems evolve independently but must stay in synch.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State change in an object requires changes in an unknown number of other objects (broadcast)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Desire loose coupling between changeable object and those interested in the change.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FBF3186C-EF67-BCEE-7ABC-3C944485555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Consequences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A630299-EC77-6969-D4AA-F0683B7830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41538" y="1484313"/>
            <a:ext cx="7724775" cy="4568825"/>
          </a:xfrm>
        </p:spPr>
        <p:txBody>
          <a:bodyPr/>
          <a:lstStyle/>
          <a:p>
            <a:pPr marL="342900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Subject/observer coupling (</a:t>
            </a:r>
            <a:r>
              <a:rPr lang="en-US" altLang="en-US" sz="21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loose coupling</a:t>
            </a: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Subject only knows it has a list of observers</a:t>
            </a:r>
          </a:p>
          <a:p>
            <a:pPr marL="685800" lvl="1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only thing the Subject knows about an Observer is that it implements a certain interface</a:t>
            </a:r>
          </a:p>
          <a:p>
            <a:pPr marL="685800" lvl="1" indent="-257175" eaLnBrk="1" hangingPunct="1">
              <a:lnSpc>
                <a:spcPct val="8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Observers can be added at any time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Does not know any Observer concrete class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Subjects don</a:t>
            </a:r>
            <a:r>
              <a:rPr lang="ja-JP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lang="en-US" altLang="ja-JP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 need to be modified to add new types of Observers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Subjects and Observers can be reused independently</a:t>
            </a:r>
          </a:p>
          <a:p>
            <a:pPr marL="342900" indent="-257175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Supports broadcast communication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Observables know little about notify receivers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Changing observers is trivial</a:t>
            </a:r>
          </a:p>
          <a:p>
            <a:pPr marL="342900" indent="-257175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Unexpected &amp; cascading updates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change/notify/update -&gt; change/notify/update</a:t>
            </a:r>
          </a:p>
          <a:p>
            <a:pPr marL="685800" lvl="1" indent="-257175" eaLnBrk="1" hangingPunct="1">
              <a:lnSpc>
                <a:spcPct val="8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May be hard to tell </a:t>
            </a:r>
            <a:r>
              <a:rPr lang="en-US" altLang="en-US" sz="1900" i="1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</a:t>
            </a: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changed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6D2ABC15-A2FA-5A86-31FC-FBB3069E0E4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Designing the Weather Station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368FDA8A-DCE2-92D0-25D4-B5DB374B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19600"/>
            <a:ext cx="1752600" cy="990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53307F29-657E-BD00-1597-CFF761DD7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768850"/>
            <a:ext cx="1676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update()</a:t>
            </a:r>
          </a:p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display() { // display current measurements}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48EE64C8-61A4-DA9D-6B5C-3449AF6B3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419600"/>
            <a:ext cx="18113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000" b="1">
                <a:solidFill>
                  <a:schemeClr val="hlink"/>
                </a:solidFill>
                <a:latin typeface="Tahoma" panose="020B0604030504040204" pitchFamily="34" charset="0"/>
              </a:rPr>
              <a:t>CurrentConditionsDisplay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89A92F85-ADD8-79DA-5D40-B29DF14A9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1900238"/>
            <a:ext cx="1676400" cy="1452562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6503" name="AutoShape 7">
            <a:extLst>
              <a:ext uri="{FF2B5EF4-FFF2-40B4-BE49-F238E27FC236}">
                <a16:creationId xmlns:a16="http://schemas.microsoft.com/office/drawing/2014/main" id="{1D13D1DF-2B30-0502-4AE9-7A160742E1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16575" y="2667000"/>
            <a:ext cx="1676400" cy="0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04" name="Text Box 8">
            <a:extLst>
              <a:ext uri="{FF2B5EF4-FFF2-40B4-BE49-F238E27FC236}">
                <a16:creationId xmlns:a16="http://schemas.microsoft.com/office/drawing/2014/main" id="{6AF9F354-AC7C-0C64-170C-3B8E6B985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981200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&lt;&lt;interface&gt;&gt;</a:t>
            </a:r>
          </a:p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Observer</a:t>
            </a:r>
          </a:p>
        </p:txBody>
      </p:sp>
      <p:sp>
        <p:nvSpPr>
          <p:cNvPr id="106505" name="Text Box 9">
            <a:extLst>
              <a:ext uri="{FF2B5EF4-FFF2-40B4-BE49-F238E27FC236}">
                <a16:creationId xmlns:a16="http://schemas.microsoft.com/office/drawing/2014/main" id="{02C96F83-8F1D-E6A7-3F7D-12EE79607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743200"/>
            <a:ext cx="1682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update()</a:t>
            </a:r>
          </a:p>
        </p:txBody>
      </p:sp>
      <p:cxnSp>
        <p:nvCxnSpPr>
          <p:cNvPr id="106506" name="AutoShape 10">
            <a:extLst>
              <a:ext uri="{FF2B5EF4-FFF2-40B4-BE49-F238E27FC236}">
                <a16:creationId xmlns:a16="http://schemas.microsoft.com/office/drawing/2014/main" id="{1987A3D8-5C4F-B09A-EF5B-E8E61EEAAAC2}"/>
              </a:ext>
            </a:extLst>
          </p:cNvPr>
          <p:cNvCxnSpPr>
            <a:cxnSpLocks noChangeShapeType="1"/>
            <a:stCxn id="106501" idx="0"/>
          </p:cNvCxnSpPr>
          <p:nvPr/>
        </p:nvCxnSpPr>
        <p:spPr bwMode="auto">
          <a:xfrm rot="-5400000">
            <a:off x="5863432" y="3806031"/>
            <a:ext cx="457200" cy="769937"/>
          </a:xfrm>
          <a:prstGeom prst="bentConnector2">
            <a:avLst/>
          </a:prstGeom>
          <a:noFill/>
          <a:ln w="12700">
            <a:solidFill>
              <a:schemeClr val="hlink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07" name="Rectangle 11">
            <a:extLst>
              <a:ext uri="{FF2B5EF4-FFF2-40B4-BE49-F238E27FC236}">
                <a16:creationId xmlns:a16="http://schemas.microsoft.com/office/drawing/2014/main" id="{BFD6BA09-DBEC-6F03-20F2-78091F2C7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19600"/>
            <a:ext cx="1752600" cy="12954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08" name="Rectangle 12">
            <a:extLst>
              <a:ext uri="{FF2B5EF4-FFF2-40B4-BE49-F238E27FC236}">
                <a16:creationId xmlns:a16="http://schemas.microsoft.com/office/drawing/2014/main" id="{BA19CDDB-E56B-F0D6-8A5E-969D9F6C2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419600"/>
            <a:ext cx="1752600" cy="990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09" name="Text Box 13">
            <a:extLst>
              <a:ext uri="{FF2B5EF4-FFF2-40B4-BE49-F238E27FC236}">
                <a16:creationId xmlns:a16="http://schemas.microsoft.com/office/drawing/2014/main" id="{2FA46A3F-98AF-5FCB-B2C5-0BC145CBD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419600"/>
            <a:ext cx="167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000" b="1">
                <a:solidFill>
                  <a:schemeClr val="hlink"/>
                </a:solidFill>
                <a:latin typeface="Tahoma" panose="020B0604030504040204" pitchFamily="34" charset="0"/>
              </a:rPr>
              <a:t>StatisticsDisplay</a:t>
            </a:r>
          </a:p>
        </p:txBody>
      </p:sp>
      <p:sp>
        <p:nvSpPr>
          <p:cNvPr id="106510" name="Text Box 14">
            <a:extLst>
              <a:ext uri="{FF2B5EF4-FFF2-40B4-BE49-F238E27FC236}">
                <a16:creationId xmlns:a16="http://schemas.microsoft.com/office/drawing/2014/main" id="{43F758FC-07FC-622A-8F60-97F4871A6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25" y="4419600"/>
            <a:ext cx="1730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000" b="1">
                <a:solidFill>
                  <a:schemeClr val="hlink"/>
                </a:solidFill>
                <a:latin typeface="Tahoma" panose="020B0604030504040204" pitchFamily="34" charset="0"/>
              </a:rPr>
              <a:t>ForeCastDisplay</a:t>
            </a:r>
          </a:p>
        </p:txBody>
      </p:sp>
      <p:sp>
        <p:nvSpPr>
          <p:cNvPr id="106511" name="AutoShape 15">
            <a:extLst>
              <a:ext uri="{FF2B5EF4-FFF2-40B4-BE49-F238E27FC236}">
                <a16:creationId xmlns:a16="http://schemas.microsoft.com/office/drawing/2014/main" id="{83A6DF01-6AE5-6BAF-E447-395BFA11B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352800"/>
            <a:ext cx="228600" cy="152400"/>
          </a:xfrm>
          <a:prstGeom prst="triangle">
            <a:avLst>
              <a:gd name="adj" fmla="val 50000"/>
            </a:avLst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6512" name="AutoShape 16">
            <a:extLst>
              <a:ext uri="{FF2B5EF4-FFF2-40B4-BE49-F238E27FC236}">
                <a16:creationId xmlns:a16="http://schemas.microsoft.com/office/drawing/2014/main" id="{4ED107C6-F2BF-C8EE-837C-60FE274BE513}"/>
              </a:ext>
            </a:extLst>
          </p:cNvPr>
          <p:cNvCxnSpPr>
            <a:cxnSpLocks noChangeShapeType="1"/>
            <a:stCxn id="106510" idx="0"/>
            <a:endCxn id="106511" idx="3"/>
          </p:cNvCxnSpPr>
          <p:nvPr/>
        </p:nvCxnSpPr>
        <p:spPr bwMode="auto">
          <a:xfrm rot="5400000" flipH="1">
            <a:off x="7549357" y="2394743"/>
            <a:ext cx="914400" cy="31353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hlink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13" name="Line 17">
            <a:extLst>
              <a:ext uri="{FF2B5EF4-FFF2-40B4-BE49-F238E27FC236}">
                <a16:creationId xmlns:a16="http://schemas.microsoft.com/office/drawing/2014/main" id="{81394AA0-335C-D5EA-11F6-3B9D22557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3962400"/>
            <a:ext cx="0" cy="45720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4" name="Line 18">
            <a:extLst>
              <a:ext uri="{FF2B5EF4-FFF2-40B4-BE49-F238E27FC236}">
                <a16:creationId xmlns:a16="http://schemas.microsoft.com/office/drawing/2014/main" id="{D3F15E2D-AC2E-9B3D-501A-6570E0C5F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648200"/>
            <a:ext cx="1752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5" name="Line 19">
            <a:extLst>
              <a:ext uri="{FF2B5EF4-FFF2-40B4-BE49-F238E27FC236}">
                <a16:creationId xmlns:a16="http://schemas.microsoft.com/office/drawing/2014/main" id="{20053663-C6BC-0981-3E7D-50663E2F6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724400"/>
            <a:ext cx="1752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6" name="Line 20">
            <a:extLst>
              <a:ext uri="{FF2B5EF4-FFF2-40B4-BE49-F238E27FC236}">
                <a16:creationId xmlns:a16="http://schemas.microsoft.com/office/drawing/2014/main" id="{62F28C87-BE36-8885-45B8-8C62896FB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724400"/>
            <a:ext cx="1752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7" name="Text Box 21">
            <a:extLst>
              <a:ext uri="{FF2B5EF4-FFF2-40B4-BE49-F238E27FC236}">
                <a16:creationId xmlns:a16="http://schemas.microsoft.com/office/drawing/2014/main" id="{1D999C76-DE51-C7AA-05DD-F0A19CD21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8006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update()</a:t>
            </a:r>
          </a:p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display() </a:t>
            </a:r>
            <a:r>
              <a:rPr lang="en-US" altLang="en-US" sz="1000">
                <a:solidFill>
                  <a:schemeClr val="hlink"/>
                </a:solidFill>
              </a:rPr>
              <a:t>{ // display the avg, min and max measurements }</a:t>
            </a:r>
          </a:p>
          <a:p>
            <a:endParaRPr lang="en-US" altLang="en-US" sz="1000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106518" name="Text Box 22">
            <a:extLst>
              <a:ext uri="{FF2B5EF4-FFF2-40B4-BE49-F238E27FC236}">
                <a16:creationId xmlns:a16="http://schemas.microsoft.com/office/drawing/2014/main" id="{33F5186B-398E-7CE1-C269-2EEE52C7E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800600"/>
            <a:ext cx="1676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update()</a:t>
            </a:r>
          </a:p>
          <a:p>
            <a:r>
              <a:rPr lang="en-US" altLang="en-US" sz="1000">
                <a:solidFill>
                  <a:schemeClr val="hlink"/>
                </a:solidFill>
                <a:latin typeface="Tahoma" panose="020B0604030504040204" pitchFamily="34" charset="0"/>
              </a:rPr>
              <a:t>display() </a:t>
            </a:r>
            <a:r>
              <a:rPr lang="en-US" altLang="en-US" sz="1000">
                <a:solidFill>
                  <a:schemeClr val="hlink"/>
                </a:solidFill>
              </a:rPr>
              <a:t>{ // display the forecast }</a:t>
            </a:r>
            <a:endParaRPr lang="en-US" altLang="en-US" sz="1000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106519" name="Rectangle 23">
            <a:extLst>
              <a:ext uri="{FF2B5EF4-FFF2-40B4-BE49-F238E27FC236}">
                <a16:creationId xmlns:a16="http://schemas.microsoft.com/office/drawing/2014/main" id="{01905350-5083-C7D1-9A80-6E139362C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1900238"/>
            <a:ext cx="1676400" cy="1452562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6520" name="AutoShape 24">
            <a:extLst>
              <a:ext uri="{FF2B5EF4-FFF2-40B4-BE49-F238E27FC236}">
                <a16:creationId xmlns:a16="http://schemas.microsoft.com/office/drawing/2014/main" id="{7C52CEA1-714E-7F93-F80D-8C68406600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96225" y="2667000"/>
            <a:ext cx="1676400" cy="0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21" name="Text Box 25">
            <a:extLst>
              <a:ext uri="{FF2B5EF4-FFF2-40B4-BE49-F238E27FC236}">
                <a16:creationId xmlns:a16="http://schemas.microsoft.com/office/drawing/2014/main" id="{329E407F-2F7E-1EFD-9396-2E41D16B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1981200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&lt;&lt;interface&gt;&gt;</a:t>
            </a:r>
          </a:p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DisplayElement</a:t>
            </a:r>
          </a:p>
        </p:txBody>
      </p:sp>
      <p:sp>
        <p:nvSpPr>
          <p:cNvPr id="106522" name="Text Box 26">
            <a:extLst>
              <a:ext uri="{FF2B5EF4-FFF2-40B4-BE49-F238E27FC236}">
                <a16:creationId xmlns:a16="http://schemas.microsoft.com/office/drawing/2014/main" id="{1ED57C18-EE14-7C61-FB04-CC91F18D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2743200"/>
            <a:ext cx="1682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chemeClr val="hlink"/>
                </a:solidFill>
                <a:latin typeface="Tahoma" panose="020B0604030504040204" pitchFamily="34" charset="0"/>
              </a:rPr>
              <a:t>display()</a:t>
            </a:r>
          </a:p>
        </p:txBody>
      </p:sp>
      <p:sp>
        <p:nvSpPr>
          <p:cNvPr id="106523" name="AutoShape 27">
            <a:extLst>
              <a:ext uri="{FF2B5EF4-FFF2-40B4-BE49-F238E27FC236}">
                <a16:creationId xmlns:a16="http://schemas.microsoft.com/office/drawing/2014/main" id="{573B3839-2A9A-1449-EEB1-AF94C5DF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0" y="3352800"/>
            <a:ext cx="228600" cy="152400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24" name="Line 28">
            <a:extLst>
              <a:ext uri="{FF2B5EF4-FFF2-40B4-BE49-F238E27FC236}">
                <a16:creationId xmlns:a16="http://schemas.microsoft.com/office/drawing/2014/main" id="{4EF675EF-1E68-40C8-2446-B34BC6FE2C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3733800"/>
            <a:ext cx="0" cy="685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5" name="Line 29">
            <a:extLst>
              <a:ext uri="{FF2B5EF4-FFF2-40B4-BE49-F238E27FC236}">
                <a16:creationId xmlns:a16="http://schemas.microsoft.com/office/drawing/2014/main" id="{9827A063-955F-4F3B-0C6C-919949229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733800"/>
            <a:ext cx="3886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6" name="Line 30">
            <a:extLst>
              <a:ext uri="{FF2B5EF4-FFF2-40B4-BE49-F238E27FC236}">
                <a16:creationId xmlns:a16="http://schemas.microsoft.com/office/drawing/2014/main" id="{8D5C3D3D-019D-ED7F-B918-25C75669C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9800" y="3733800"/>
            <a:ext cx="0" cy="685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7" name="Line 31">
            <a:extLst>
              <a:ext uri="{FF2B5EF4-FFF2-40B4-BE49-F238E27FC236}">
                <a16:creationId xmlns:a16="http://schemas.microsoft.com/office/drawing/2014/main" id="{62994B15-8D3A-0480-E7BC-D691E9CE1B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6200" y="3733800"/>
            <a:ext cx="0" cy="685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8" name="Line 32">
            <a:extLst>
              <a:ext uri="{FF2B5EF4-FFF2-40B4-BE49-F238E27FC236}">
                <a16:creationId xmlns:a16="http://schemas.microsoft.com/office/drawing/2014/main" id="{B861B55F-92F7-7B3A-12F2-D7D6FA8C90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20138" y="35052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9" name="Rectangle 33">
            <a:extLst>
              <a:ext uri="{FF2B5EF4-FFF2-40B4-BE49-F238E27FC236}">
                <a16:creationId xmlns:a16="http://schemas.microsoft.com/office/drawing/2014/main" id="{51979410-EB47-1C61-289C-7968F807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824038"/>
            <a:ext cx="1676400" cy="1833562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06530" name="AutoShape 34">
            <a:extLst>
              <a:ext uri="{FF2B5EF4-FFF2-40B4-BE49-F238E27FC236}">
                <a16:creationId xmlns:a16="http://schemas.microsoft.com/office/drawing/2014/main" id="{A5480D67-A165-D494-941A-811A31D8ED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68575" y="2590800"/>
            <a:ext cx="1676400" cy="0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31" name="Text Box 35">
            <a:extLst>
              <a:ext uri="{FF2B5EF4-FFF2-40B4-BE49-F238E27FC236}">
                <a16:creationId xmlns:a16="http://schemas.microsoft.com/office/drawing/2014/main" id="{C97736FB-FD8F-F02F-6664-CEC659638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905000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&lt;&lt;interface&gt;&gt;</a:t>
            </a:r>
          </a:p>
          <a:p>
            <a:pPr algn="ctr"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  <a:latin typeface="Tahoma" panose="020B0604030504040204" pitchFamily="34" charset="0"/>
              </a:rPr>
              <a:t>Subject</a:t>
            </a:r>
          </a:p>
        </p:txBody>
      </p:sp>
      <p:sp>
        <p:nvSpPr>
          <p:cNvPr id="106532" name="Text Box 36">
            <a:extLst>
              <a:ext uri="{FF2B5EF4-FFF2-40B4-BE49-F238E27FC236}">
                <a16:creationId xmlns:a16="http://schemas.microsoft.com/office/drawing/2014/main" id="{23B77668-55A4-1FE6-8C52-45D1433E6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667000"/>
            <a:ext cx="1682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chemeClr val="hlink"/>
                </a:solidFill>
                <a:latin typeface="Tahoma" panose="020B0604030504040204" pitchFamily="34" charset="0"/>
              </a:rPr>
              <a:t>registerObserver()</a:t>
            </a:r>
          </a:p>
          <a:p>
            <a:r>
              <a:rPr lang="en-US" altLang="en-US" sz="1200">
                <a:solidFill>
                  <a:schemeClr val="hlink"/>
                </a:solidFill>
                <a:latin typeface="Tahoma" panose="020B0604030504040204" pitchFamily="34" charset="0"/>
              </a:rPr>
              <a:t>removeObserver()</a:t>
            </a:r>
          </a:p>
          <a:p>
            <a:r>
              <a:rPr lang="en-US" altLang="en-US" sz="1200">
                <a:solidFill>
                  <a:schemeClr val="hlink"/>
                </a:solidFill>
                <a:latin typeface="Tahoma" panose="020B0604030504040204" pitchFamily="34" charset="0"/>
              </a:rPr>
              <a:t>notifyObservers()</a:t>
            </a:r>
          </a:p>
        </p:txBody>
      </p:sp>
      <p:sp>
        <p:nvSpPr>
          <p:cNvPr id="106533" name="AutoShape 37">
            <a:extLst>
              <a:ext uri="{FF2B5EF4-FFF2-40B4-BE49-F238E27FC236}">
                <a16:creationId xmlns:a16="http://schemas.microsoft.com/office/drawing/2014/main" id="{DCC6DE6A-8DFA-723A-DB83-82523F5D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228600" cy="152400"/>
          </a:xfrm>
          <a:prstGeom prst="triangle">
            <a:avLst>
              <a:gd name="adj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34" name="Rectangle 38">
            <a:extLst>
              <a:ext uri="{FF2B5EF4-FFF2-40B4-BE49-F238E27FC236}">
                <a16:creationId xmlns:a16="http://schemas.microsoft.com/office/drawing/2014/main" id="{A73361D1-53E8-342B-356E-587F97B3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267200"/>
            <a:ext cx="1905000" cy="2133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6535" name="Text Box 39">
            <a:extLst>
              <a:ext uri="{FF2B5EF4-FFF2-40B4-BE49-F238E27FC236}">
                <a16:creationId xmlns:a16="http://schemas.microsoft.com/office/drawing/2014/main" id="{26CEE0DB-F06C-2B67-DFAC-129423F09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963" y="4241800"/>
            <a:ext cx="1200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200" b="1">
                <a:solidFill>
                  <a:schemeClr val="hlink"/>
                </a:solidFill>
                <a:latin typeface="Tahoma" panose="020B0604030504040204" pitchFamily="34" charset="0"/>
              </a:rPr>
              <a:t>WeatherData</a:t>
            </a:r>
          </a:p>
        </p:txBody>
      </p:sp>
      <p:sp>
        <p:nvSpPr>
          <p:cNvPr id="106536" name="Line 40">
            <a:extLst>
              <a:ext uri="{FF2B5EF4-FFF2-40B4-BE49-F238E27FC236}">
                <a16:creationId xmlns:a16="http://schemas.microsoft.com/office/drawing/2014/main" id="{27ABABB2-FDA6-199C-A4F1-E5893F4E40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572000"/>
            <a:ext cx="1905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37" name="Line 41">
            <a:extLst>
              <a:ext uri="{FF2B5EF4-FFF2-40B4-BE49-F238E27FC236}">
                <a16:creationId xmlns:a16="http://schemas.microsoft.com/office/drawing/2014/main" id="{7AE5CCD9-B383-4776-1F95-2E602CE65F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9463" y="3810000"/>
            <a:ext cx="0" cy="4572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38" name="Rectangle 42">
            <a:extLst>
              <a:ext uri="{FF2B5EF4-FFF2-40B4-BE49-F238E27FC236}">
                <a16:creationId xmlns:a16="http://schemas.microsoft.com/office/drawing/2014/main" id="{79215C1B-5E09-43E3-D6F1-1C26C9054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4648200"/>
            <a:ext cx="21177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chemeClr val="hlink"/>
                </a:solidFill>
              </a:rPr>
              <a:t>registerObserver()</a:t>
            </a:r>
          </a:p>
          <a:p>
            <a:r>
              <a:rPr lang="en-US" altLang="en-US" sz="1200">
                <a:solidFill>
                  <a:schemeClr val="hlink"/>
                </a:solidFill>
              </a:rPr>
              <a:t>removeObserver()</a:t>
            </a:r>
          </a:p>
          <a:p>
            <a:r>
              <a:rPr lang="en-US" altLang="en-US" sz="1200">
                <a:solidFill>
                  <a:schemeClr val="hlink"/>
                </a:solidFill>
              </a:rPr>
              <a:t>notifyObservers()</a:t>
            </a:r>
          </a:p>
          <a:p>
            <a:endParaRPr lang="en-US" altLang="en-US" sz="1200">
              <a:solidFill>
                <a:schemeClr val="hlink"/>
              </a:solidFill>
            </a:endParaRPr>
          </a:p>
          <a:p>
            <a:r>
              <a:rPr lang="en-US" altLang="en-US" sz="1200">
                <a:solidFill>
                  <a:schemeClr val="hlink"/>
                </a:solidFill>
              </a:rPr>
              <a:t>getTemperature()</a:t>
            </a:r>
          </a:p>
          <a:p>
            <a:r>
              <a:rPr lang="en-US" altLang="en-US" sz="1200">
                <a:solidFill>
                  <a:schemeClr val="hlink"/>
                </a:solidFill>
              </a:rPr>
              <a:t>getHumidity()</a:t>
            </a:r>
          </a:p>
          <a:p>
            <a:r>
              <a:rPr lang="en-US" altLang="en-US" sz="1200">
                <a:solidFill>
                  <a:schemeClr val="hlink"/>
                </a:solidFill>
              </a:rPr>
              <a:t>getPressure()</a:t>
            </a:r>
          </a:p>
          <a:p>
            <a:endParaRPr lang="en-US" altLang="en-US" sz="1200">
              <a:solidFill>
                <a:schemeClr val="hlink"/>
              </a:solidFill>
            </a:endParaRPr>
          </a:p>
          <a:p>
            <a:r>
              <a:rPr lang="en-US" altLang="en-US" sz="1200">
                <a:solidFill>
                  <a:schemeClr val="hlink"/>
                </a:solidFill>
              </a:rPr>
              <a:t>measurementsChanged()</a:t>
            </a:r>
          </a:p>
          <a:p>
            <a:endParaRPr lang="en-US" altLang="en-US" sz="1200">
              <a:solidFill>
                <a:schemeClr val="hlink"/>
              </a:solidFill>
            </a:endParaRPr>
          </a:p>
        </p:txBody>
      </p:sp>
      <p:sp>
        <p:nvSpPr>
          <p:cNvPr id="106539" name="Line 43">
            <a:extLst>
              <a:ext uri="{FF2B5EF4-FFF2-40B4-BE49-F238E27FC236}">
                <a16:creationId xmlns:a16="http://schemas.microsoft.com/office/drawing/2014/main" id="{681364D0-923B-00FC-A0AE-0D6FAAE77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743200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0" name="Text Box 44">
            <a:extLst>
              <a:ext uri="{FF2B5EF4-FFF2-40B4-BE49-F238E27FC236}">
                <a16:creationId xmlns:a16="http://schemas.microsoft.com/office/drawing/2014/main" id="{94E211CD-B068-6058-066F-4CB0EF7BF53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876800" y="2438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>
                <a:solidFill>
                  <a:schemeClr val="hlink"/>
                </a:solidFill>
              </a:rPr>
              <a:t>observers</a:t>
            </a:r>
          </a:p>
        </p:txBody>
      </p:sp>
      <p:sp>
        <p:nvSpPr>
          <p:cNvPr id="106541" name="Text Box 45">
            <a:extLst>
              <a:ext uri="{FF2B5EF4-FFF2-40B4-BE49-F238E27FC236}">
                <a16:creationId xmlns:a16="http://schemas.microsoft.com/office/drawing/2014/main" id="{441A4F93-BD87-6EA1-F845-BCF1EE7C821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191000" y="5486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>
                <a:solidFill>
                  <a:schemeClr val="hlink"/>
                </a:solidFill>
              </a:rPr>
              <a:t>subject</a:t>
            </a:r>
          </a:p>
        </p:txBody>
      </p:sp>
      <p:grpSp>
        <p:nvGrpSpPr>
          <p:cNvPr id="106542" name="Group 46">
            <a:extLst>
              <a:ext uri="{FF2B5EF4-FFF2-40B4-BE49-F238E27FC236}">
                <a16:creationId xmlns:a16="http://schemas.microsoft.com/office/drawing/2014/main" id="{94D95BA7-DA7A-BD0D-3CC7-668FC0AA368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5410200"/>
            <a:ext cx="1371600" cy="304800"/>
            <a:chOff x="1680" y="3408"/>
            <a:chExt cx="864" cy="336"/>
          </a:xfrm>
        </p:grpSpPr>
        <p:sp>
          <p:nvSpPr>
            <p:cNvPr id="106551" name="Line 47">
              <a:extLst>
                <a:ext uri="{FF2B5EF4-FFF2-40B4-BE49-F238E27FC236}">
                  <a16:creationId xmlns:a16="http://schemas.microsoft.com/office/drawing/2014/main" id="{FFA79D4E-A2BD-1B64-76D8-4EC84F4F4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408"/>
              <a:ext cx="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2" name="Line 48">
              <a:extLst>
                <a:ext uri="{FF2B5EF4-FFF2-40B4-BE49-F238E27FC236}">
                  <a16:creationId xmlns:a16="http://schemas.microsoft.com/office/drawing/2014/main" id="{C7C14F3B-A1F3-9F2B-AFE4-EB954F8D5F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3744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43" name="Group 49">
            <a:extLst>
              <a:ext uri="{FF2B5EF4-FFF2-40B4-BE49-F238E27FC236}">
                <a16:creationId xmlns:a16="http://schemas.microsoft.com/office/drawing/2014/main" id="{452922C1-B7EB-A1F7-48D5-B3EE0C6DE1D8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5715000"/>
            <a:ext cx="3124200" cy="381000"/>
            <a:chOff x="1680" y="3408"/>
            <a:chExt cx="864" cy="336"/>
          </a:xfrm>
        </p:grpSpPr>
        <p:sp>
          <p:nvSpPr>
            <p:cNvPr id="106549" name="Line 50">
              <a:extLst>
                <a:ext uri="{FF2B5EF4-FFF2-40B4-BE49-F238E27FC236}">
                  <a16:creationId xmlns:a16="http://schemas.microsoft.com/office/drawing/2014/main" id="{6AAC5116-7473-2F9B-7E42-E6EB31FB3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408"/>
              <a:ext cx="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50" name="Line 51">
              <a:extLst>
                <a:ext uri="{FF2B5EF4-FFF2-40B4-BE49-F238E27FC236}">
                  <a16:creationId xmlns:a16="http://schemas.microsoft.com/office/drawing/2014/main" id="{A17B5C73-FC09-9133-9F87-CEDD8DD58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3744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544" name="Group 52">
            <a:extLst>
              <a:ext uri="{FF2B5EF4-FFF2-40B4-BE49-F238E27FC236}">
                <a16:creationId xmlns:a16="http://schemas.microsoft.com/office/drawing/2014/main" id="{408BABB3-9C83-4CFE-1565-5B0B5E077E2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5410200"/>
            <a:ext cx="5715000" cy="914400"/>
            <a:chOff x="1680" y="3408"/>
            <a:chExt cx="864" cy="336"/>
          </a:xfrm>
        </p:grpSpPr>
        <p:sp>
          <p:nvSpPr>
            <p:cNvPr id="106547" name="Line 53">
              <a:extLst>
                <a:ext uri="{FF2B5EF4-FFF2-40B4-BE49-F238E27FC236}">
                  <a16:creationId xmlns:a16="http://schemas.microsoft.com/office/drawing/2014/main" id="{76CD4914-60FD-0BEE-AB2C-46564677F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408"/>
              <a:ext cx="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48" name="Line 54">
              <a:extLst>
                <a:ext uri="{FF2B5EF4-FFF2-40B4-BE49-F238E27FC236}">
                  <a16:creationId xmlns:a16="http://schemas.microsoft.com/office/drawing/2014/main" id="{C5ED43A6-1513-A0A5-099B-DD3C25D09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3744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545" name="Text Box 55">
            <a:extLst>
              <a:ext uri="{FF2B5EF4-FFF2-40B4-BE49-F238E27FC236}">
                <a16:creationId xmlns:a16="http://schemas.microsoft.com/office/drawing/2014/main" id="{447FA44A-5D8E-9586-10DE-458501658A6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267200" y="5867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>
                <a:solidFill>
                  <a:schemeClr val="hlink"/>
                </a:solidFill>
              </a:rPr>
              <a:t>subject</a:t>
            </a:r>
          </a:p>
        </p:txBody>
      </p:sp>
      <p:sp>
        <p:nvSpPr>
          <p:cNvPr id="106546" name="Text Box 56">
            <a:extLst>
              <a:ext uri="{FF2B5EF4-FFF2-40B4-BE49-F238E27FC236}">
                <a16:creationId xmlns:a16="http://schemas.microsoft.com/office/drawing/2014/main" id="{4016F4B4-D965-904C-5F33-9D035527CBA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267200" y="63246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>
                <a:solidFill>
                  <a:schemeClr val="hlink"/>
                </a:solidFill>
              </a:rPr>
              <a:t>subject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3DBE898E-B7C9-6C55-8A1F-BFA96D7C1F8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778000" y="107950"/>
            <a:ext cx="8650288" cy="9366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 Pattern – Key points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A897D22-E433-7DF5-5737-346CA7FE69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073275" y="1454150"/>
            <a:ext cx="8134350" cy="4870450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 pattern defines a one-to-many relationship between objects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Subjects/Observables update observers using a common interface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Observers are loosely coupled in that the Observable knows nothing about them, other than that they implement observer interface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You can </a:t>
            </a:r>
            <a:r>
              <a:rPr lang="en-US" altLang="en-US" sz="25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PUSH</a:t>
            </a: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or </a:t>
            </a:r>
            <a:r>
              <a:rPr lang="en-US" altLang="en-US" sz="2500">
                <a:solidFill>
                  <a:srgbClr val="FF33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PULL</a:t>
            </a: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data from the Observable when using the pattern (pull is considered more </a:t>
            </a:r>
            <a:r>
              <a:rPr lang="ja-JP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correct</a:t>
            </a:r>
            <a:r>
              <a:rPr lang="ja-JP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Don</a:t>
            </a:r>
            <a:r>
              <a:rPr lang="ja-JP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lang="en-US" altLang="ja-JP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 depend on specific order of notification for your observers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F6CBC189-A6C2-CF7A-F92B-53CA9BB3CBE5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anose="020F050202020403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 pattern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CCE4571A-AF5D-E0EC-BBF9-1C988BDE69C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6248400"/>
            <a:ext cx="6400800" cy="30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100" b="1" i="1">
                <a:ea typeface="ＭＳ Ｐゴシック" panose="020B0600070205080204" pitchFamily="34" charset="-128"/>
              </a:rPr>
              <a:t>Acknowledgement: Freeman &amp; Freeman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38A8A578-14DC-A390-F377-E6A47BFC36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86EF98E-E965-8FA3-21F3-C31165EC0E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271713" y="1590675"/>
            <a:ext cx="7786687" cy="4297363"/>
          </a:xfrm>
        </p:spPr>
        <p:txBody>
          <a:bodyPr/>
          <a:lstStyle/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</a:t>
            </a:r>
          </a:p>
          <a:p>
            <a:pPr marL="685800" lvl="1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Have simple primitive component classes that collect into larger </a:t>
            </a:r>
            <a:r>
              <a:rPr lang="en-US" altLang="en-US" sz="2100" i="1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</a:t>
            </a: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components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Desire</a:t>
            </a:r>
          </a:p>
          <a:p>
            <a:pPr marL="685800" lvl="1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Treat composites like primitives</a:t>
            </a:r>
          </a:p>
          <a:p>
            <a:pPr marL="685800" lvl="1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Support composite sub-assemblies</a:t>
            </a:r>
          </a:p>
          <a:p>
            <a:pPr marL="685800" lvl="1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Operations (usually) recurse to subassemblies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5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Solution</a:t>
            </a:r>
          </a:p>
          <a:p>
            <a:pPr marL="685800" lvl="1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Build composites from primitive elements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6">
            <a:extLst>
              <a:ext uri="{FF2B5EF4-FFF2-40B4-BE49-F238E27FC236}">
                <a16:creationId xmlns:a16="http://schemas.microsoft.com/office/drawing/2014/main" id="{4AE23401-8332-4D7C-7545-5B0F809064D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050" y="3387725"/>
            <a:ext cx="2438400" cy="31543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 sz="3200">
                <a:latin typeface="Arial" panose="020B0604020202020204" pitchFamily="34" charset="0"/>
                <a:cs typeface="Arial" panose="020B0604020202020204" pitchFamily="34" charset="0"/>
              </a:rPr>
              <a:t>Or even in legos..</a:t>
            </a:r>
          </a:p>
        </p:txBody>
      </p:sp>
      <p:pic>
        <p:nvPicPr>
          <p:cNvPr id="11267" name="Picture 15">
            <a:extLst>
              <a:ext uri="{FF2B5EF4-FFF2-40B4-BE49-F238E27FC236}">
                <a16:creationId xmlns:a16="http://schemas.microsoft.com/office/drawing/2014/main" id="{2910865C-08B7-275C-570C-22734320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3154363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3">
            <a:extLst>
              <a:ext uri="{FF2B5EF4-FFF2-40B4-BE49-F238E27FC236}">
                <a16:creationId xmlns:a16="http://schemas.microsoft.com/office/drawing/2014/main" id="{9AE1F228-68BD-3347-AA94-68935382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10671175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7D9BB6F-6E08-20E6-8679-6B216E4CAB9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Examples - 1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7AB2A28D-BF0A-1CFC-1E79-E0A005D971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File systems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= text files, binary files, device files, etc.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= directories (w/subdirectories)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Make file dependencies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= leaf targets with no dependents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= targets with dependents</a:t>
            </a:r>
          </a:p>
          <a:p>
            <a:pPr marL="342900" indent="-257175" eaLnBrk="1" hangingPunct="1"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Menus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= menu entries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= menus (w/submenus)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EDE4F990-5262-5963-F9C9-CB239A238EB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Examples - 2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E07870B-1FFF-E568-DBA4-D945255920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89163" y="1638300"/>
            <a:ext cx="7691437" cy="4762500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GUI Toolkits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= basic components (buttons, textareas, listboxes, etc).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= frames, dialogs, panels.</a:t>
            </a:r>
          </a:p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Drawing Applications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= lines, strings, polygons, etc.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= groupings treated as unit.</a:t>
            </a:r>
          </a:p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3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HTML/XML</a:t>
            </a:r>
            <a:endParaRPr lang="en-US" altLang="en-US" sz="25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Pages as composites of links (hypertext)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Pages as collections of paragraphs (with subparagraphs for lists, etc.)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83AB5062-BFC0-7A57-0392-6E604B07FA7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blackWhite"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Class Diagram (Alternative 1)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C96AA609-4A5A-EC14-7617-430C9719B77E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1674813"/>
            <a:ext cx="2471737" cy="1727200"/>
            <a:chOff x="1856" y="1122"/>
            <a:chExt cx="1479" cy="1088"/>
          </a:xfrm>
        </p:grpSpPr>
        <p:sp>
          <p:nvSpPr>
            <p:cNvPr id="118804" name="Rectangle 4">
              <a:extLst>
                <a:ext uri="{FF2B5EF4-FFF2-40B4-BE49-F238E27FC236}">
                  <a16:creationId xmlns:a16="http://schemas.microsoft.com/office/drawing/2014/main" id="{B16C8C60-D19A-4D58-C65F-980D90C4492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122"/>
              <a:ext cx="1479" cy="28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b="1" i="1">
                  <a:solidFill>
                    <a:schemeClr val="hlink"/>
                  </a:solidFill>
                </a:rPr>
                <a:t>Component</a:t>
              </a:r>
              <a:endParaRPr lang="en-US" altLang="en-US" sz="2200" b="1" i="1">
                <a:solidFill>
                  <a:schemeClr val="hlink"/>
                </a:solidFill>
              </a:endParaRPr>
            </a:p>
          </p:txBody>
        </p:sp>
        <p:sp>
          <p:nvSpPr>
            <p:cNvPr id="118805" name="Rectangle 5">
              <a:extLst>
                <a:ext uri="{FF2B5EF4-FFF2-40B4-BE49-F238E27FC236}">
                  <a16:creationId xmlns:a16="http://schemas.microsoft.com/office/drawing/2014/main" id="{C7B73D9F-D35B-0AE1-C52F-F90BB16B011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411"/>
              <a:ext cx="1478" cy="79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 i="1">
                  <a:solidFill>
                    <a:schemeClr val="hlink"/>
                  </a:solidFill>
                </a:rPr>
                <a:t>generalOp()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add(Component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delete(Component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getChild(int i)</a:t>
              </a:r>
            </a:p>
          </p:txBody>
        </p:sp>
      </p:grpSp>
      <p:grpSp>
        <p:nvGrpSpPr>
          <p:cNvPr id="118788" name="Group 6">
            <a:extLst>
              <a:ext uri="{FF2B5EF4-FFF2-40B4-BE49-F238E27FC236}">
                <a16:creationId xmlns:a16="http://schemas.microsoft.com/office/drawing/2014/main" id="{779E4505-DA8E-D958-95C2-74B2F8910DDD}"/>
              </a:ext>
            </a:extLst>
          </p:cNvPr>
          <p:cNvGrpSpPr>
            <a:grpSpLocks/>
          </p:cNvGrpSpPr>
          <p:nvPr/>
        </p:nvGrpSpPr>
        <p:grpSpPr bwMode="auto">
          <a:xfrm>
            <a:off x="4840288" y="4543425"/>
            <a:ext cx="2524125" cy="1727200"/>
            <a:chOff x="1856" y="1122"/>
            <a:chExt cx="1479" cy="1088"/>
          </a:xfrm>
        </p:grpSpPr>
        <p:sp>
          <p:nvSpPr>
            <p:cNvPr id="118802" name="Rectangle 7">
              <a:extLst>
                <a:ext uri="{FF2B5EF4-FFF2-40B4-BE49-F238E27FC236}">
                  <a16:creationId xmlns:a16="http://schemas.microsoft.com/office/drawing/2014/main" id="{86F24467-FD86-E2D4-BF8D-A875792A773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122"/>
              <a:ext cx="1479" cy="28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b="1">
                  <a:solidFill>
                    <a:schemeClr val="hlink"/>
                  </a:solidFill>
                </a:rPr>
                <a:t>Composite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  <p:sp>
          <p:nvSpPr>
            <p:cNvPr id="118803" name="Rectangle 8">
              <a:extLst>
                <a:ext uri="{FF2B5EF4-FFF2-40B4-BE49-F238E27FC236}">
                  <a16:creationId xmlns:a16="http://schemas.microsoft.com/office/drawing/2014/main" id="{8BC0F7B9-4E69-A00D-E129-6D73452431E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411"/>
              <a:ext cx="1478" cy="79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generalOp()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add(Component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delete(Component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getChild(int i)</a:t>
              </a:r>
            </a:p>
          </p:txBody>
        </p:sp>
      </p:grpSp>
      <p:grpSp>
        <p:nvGrpSpPr>
          <p:cNvPr id="118789" name="Group 9">
            <a:extLst>
              <a:ext uri="{FF2B5EF4-FFF2-40B4-BE49-F238E27FC236}">
                <a16:creationId xmlns:a16="http://schemas.microsoft.com/office/drawing/2014/main" id="{65B151CE-C380-F160-AA8B-EAD2C19DE0E8}"/>
              </a:ext>
            </a:extLst>
          </p:cNvPr>
          <p:cNvGrpSpPr>
            <a:grpSpLocks/>
          </p:cNvGrpSpPr>
          <p:nvPr/>
        </p:nvGrpSpPr>
        <p:grpSpPr bwMode="auto">
          <a:xfrm>
            <a:off x="2170113" y="4543425"/>
            <a:ext cx="2347912" cy="863600"/>
            <a:chOff x="1126" y="2392"/>
            <a:chExt cx="1479" cy="544"/>
          </a:xfrm>
        </p:grpSpPr>
        <p:sp>
          <p:nvSpPr>
            <p:cNvPr id="118800" name="Rectangle 10">
              <a:extLst>
                <a:ext uri="{FF2B5EF4-FFF2-40B4-BE49-F238E27FC236}">
                  <a16:creationId xmlns:a16="http://schemas.microsoft.com/office/drawing/2014/main" id="{5452F0FC-4C5A-FEDC-1C7F-92EDEA3A459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392"/>
              <a:ext cx="1479" cy="28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b="1">
                  <a:solidFill>
                    <a:schemeClr val="hlink"/>
                  </a:solidFill>
                </a:rPr>
                <a:t>Leaf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  <p:sp>
          <p:nvSpPr>
            <p:cNvPr id="118801" name="Rectangle 11">
              <a:extLst>
                <a:ext uri="{FF2B5EF4-FFF2-40B4-BE49-F238E27FC236}">
                  <a16:creationId xmlns:a16="http://schemas.microsoft.com/office/drawing/2014/main" id="{6B54505D-61AB-7C59-49EB-4293953DEEA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681"/>
              <a:ext cx="1478" cy="255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generalOp()</a:t>
              </a:r>
            </a:p>
          </p:txBody>
        </p:sp>
      </p:grpSp>
      <p:sp>
        <p:nvSpPr>
          <p:cNvPr id="118790" name="AutoShape 12">
            <a:extLst>
              <a:ext uri="{FF2B5EF4-FFF2-40B4-BE49-F238E27FC236}">
                <a16:creationId xmlns:a16="http://schemas.microsoft.com/office/drawing/2014/main" id="{1EB457BB-BAB3-F221-1DC2-F644B3C72A3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03750" y="3421063"/>
            <a:ext cx="327025" cy="282575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18791" name="AutoShape 13">
            <a:extLst>
              <a:ext uri="{FF2B5EF4-FFF2-40B4-BE49-F238E27FC236}">
                <a16:creationId xmlns:a16="http://schemas.microsoft.com/office/drawing/2014/main" id="{0BC5F56B-E3EF-EDB6-10A6-DF4D7AD47EE6}"/>
              </a:ext>
            </a:extLst>
          </p:cNvPr>
          <p:cNvCxnSpPr>
            <a:cxnSpLocks noChangeShapeType="1"/>
            <a:stCxn id="118790" idx="3"/>
          </p:cNvCxnSpPr>
          <p:nvPr/>
        </p:nvCxnSpPr>
        <p:spPr bwMode="auto">
          <a:xfrm rot="5400000">
            <a:off x="3636169" y="3412332"/>
            <a:ext cx="839787" cy="1422400"/>
          </a:xfrm>
          <a:prstGeom prst="bentConnector3">
            <a:avLst>
              <a:gd name="adj1" fmla="val 49907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792" name="AutoShape 14">
            <a:extLst>
              <a:ext uri="{FF2B5EF4-FFF2-40B4-BE49-F238E27FC236}">
                <a16:creationId xmlns:a16="http://schemas.microsoft.com/office/drawing/2014/main" id="{3679B3C2-DE6E-C6BB-A2E0-B05201577FA8}"/>
              </a:ext>
            </a:extLst>
          </p:cNvPr>
          <p:cNvCxnSpPr>
            <a:cxnSpLocks noChangeShapeType="1"/>
            <a:stCxn id="118790" idx="3"/>
          </p:cNvCxnSpPr>
          <p:nvPr/>
        </p:nvCxnSpPr>
        <p:spPr bwMode="auto">
          <a:xfrm rot="16200000" flipH="1">
            <a:off x="5014913" y="3455988"/>
            <a:ext cx="839787" cy="1335087"/>
          </a:xfrm>
          <a:prstGeom prst="bentConnector3">
            <a:avLst>
              <a:gd name="adj1" fmla="val 49907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8793" name="AutoShape 15">
            <a:extLst>
              <a:ext uri="{FF2B5EF4-FFF2-40B4-BE49-F238E27FC236}">
                <a16:creationId xmlns:a16="http://schemas.microsoft.com/office/drawing/2014/main" id="{8EFCFD42-F168-0DCB-08A9-9842ABF0914F}"/>
              </a:ext>
            </a:extLst>
          </p:cNvPr>
          <p:cNvSpPr>
            <a:spLocks noChangeArrowheads="1"/>
          </p:cNvSpPr>
          <p:nvPr/>
        </p:nvSpPr>
        <p:spPr bwMode="blackWhite">
          <a:xfrm flipV="1">
            <a:off x="7702550" y="4972050"/>
            <a:ext cx="2363788" cy="617538"/>
          </a:xfrm>
          <a:prstGeom prst="foldedCorner">
            <a:avLst>
              <a:gd name="adj" fmla="val 13435"/>
            </a:avLst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hlink"/>
                </a:solidFill>
              </a:rPr>
              <a:t>for all (c in children)</a:t>
            </a:r>
          </a:p>
          <a:p>
            <a:pPr algn="ctr"/>
            <a:r>
              <a:rPr lang="en-US" altLang="en-US">
                <a:solidFill>
                  <a:schemeClr val="hlink"/>
                </a:solidFill>
              </a:rPr>
              <a:t>c.generalOp();</a:t>
            </a:r>
            <a:endParaRPr lang="en-US" altLang="en-US" sz="1600">
              <a:solidFill>
                <a:schemeClr val="hlink"/>
              </a:solidFill>
            </a:endParaRPr>
          </a:p>
        </p:txBody>
      </p:sp>
      <p:grpSp>
        <p:nvGrpSpPr>
          <p:cNvPr id="118794" name="Group 16">
            <a:extLst>
              <a:ext uri="{FF2B5EF4-FFF2-40B4-BE49-F238E27FC236}">
                <a16:creationId xmlns:a16="http://schemas.microsoft.com/office/drawing/2014/main" id="{AC75B52B-EEF4-80CB-99C1-0948CDB94808}"/>
              </a:ext>
            </a:extLst>
          </p:cNvPr>
          <p:cNvGrpSpPr>
            <a:grpSpLocks/>
          </p:cNvGrpSpPr>
          <p:nvPr/>
        </p:nvGrpSpPr>
        <p:grpSpPr bwMode="auto">
          <a:xfrm>
            <a:off x="6854825" y="5167313"/>
            <a:ext cx="831850" cy="74612"/>
            <a:chOff x="3388" y="3211"/>
            <a:chExt cx="524" cy="47"/>
          </a:xfrm>
        </p:grpSpPr>
        <p:sp>
          <p:nvSpPr>
            <p:cNvPr id="118798" name="Line 17">
              <a:extLst>
                <a:ext uri="{FF2B5EF4-FFF2-40B4-BE49-F238E27FC236}">
                  <a16:creationId xmlns:a16="http://schemas.microsoft.com/office/drawing/2014/main" id="{45BC2773-45C4-195D-E3BC-87AC1E554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233"/>
              <a:ext cx="456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99" name="Oval 18">
              <a:extLst>
                <a:ext uri="{FF2B5EF4-FFF2-40B4-BE49-F238E27FC236}">
                  <a16:creationId xmlns:a16="http://schemas.microsoft.com/office/drawing/2014/main" id="{D3061C0A-E904-7D8A-1129-F62B494FC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3211"/>
              <a:ext cx="47" cy="47"/>
            </a:xfrm>
            <a:prstGeom prst="ellipse">
              <a:avLst/>
            </a:prstGeom>
            <a:noFill/>
            <a:ln w="12700" cap="sq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8795" name="AutoShape 19">
            <a:extLst>
              <a:ext uri="{FF2B5EF4-FFF2-40B4-BE49-F238E27FC236}">
                <a16:creationId xmlns:a16="http://schemas.microsoft.com/office/drawing/2014/main" id="{DE8F96AF-40D3-CB4C-E0BE-D8FD065880A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385050" y="4602163"/>
            <a:ext cx="300038" cy="141287"/>
          </a:xfrm>
          <a:prstGeom prst="diamond">
            <a:avLst/>
          </a:prstGeom>
          <a:solidFill>
            <a:schemeClr val="accent1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18796" name="AutoShape 20">
            <a:extLst>
              <a:ext uri="{FF2B5EF4-FFF2-40B4-BE49-F238E27FC236}">
                <a16:creationId xmlns:a16="http://schemas.microsoft.com/office/drawing/2014/main" id="{D31CA749-EB10-A677-C139-871FEB97E52E}"/>
              </a:ext>
            </a:extLst>
          </p:cNvPr>
          <p:cNvCxnSpPr>
            <a:cxnSpLocks noChangeShapeType="1"/>
            <a:stCxn id="118795" idx="3"/>
          </p:cNvCxnSpPr>
          <p:nvPr/>
        </p:nvCxnSpPr>
        <p:spPr bwMode="auto">
          <a:xfrm flipH="1" flipV="1">
            <a:off x="6002338" y="2768600"/>
            <a:ext cx="1682750" cy="1905000"/>
          </a:xfrm>
          <a:prstGeom prst="bentConnector3">
            <a:avLst>
              <a:gd name="adj1" fmla="val -13491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8797" name="Text Box 21">
            <a:extLst>
              <a:ext uri="{FF2B5EF4-FFF2-40B4-BE49-F238E27FC236}">
                <a16:creationId xmlns:a16="http://schemas.microsoft.com/office/drawing/2014/main" id="{1DC6B42D-97A2-58C5-EAEC-6D9FADAF7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3424238"/>
            <a:ext cx="1576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hlink"/>
                </a:solidFill>
              </a:rPr>
              <a:t>children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DA41BE30-E8AC-702C-D053-C4D65BD5D6D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blackWhite"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Class Diagram (Alternative 2)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6B2B6968-01F4-3E68-90C6-2CC05AD8C1D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2188" y="1638300"/>
            <a:ext cx="2471737" cy="458788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hlink"/>
                </a:solidFill>
              </a:rPr>
              <a:t>Component</a:t>
            </a:r>
            <a:endParaRPr lang="en-US" altLang="en-US" sz="2200" b="1">
              <a:solidFill>
                <a:schemeClr val="hlink"/>
              </a:solidFill>
            </a:endParaRPr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75A8332E-2B5B-087A-C2D8-E325F95EFF9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32188" y="2097088"/>
            <a:ext cx="2470150" cy="546100"/>
          </a:xfrm>
          <a:prstGeom prst="rect">
            <a:avLst/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 i="1">
                <a:solidFill>
                  <a:schemeClr val="hlink"/>
                </a:solidFill>
              </a:rPr>
              <a:t>generalOp()</a:t>
            </a:r>
          </a:p>
        </p:txBody>
      </p:sp>
      <p:grpSp>
        <p:nvGrpSpPr>
          <p:cNvPr id="120837" name="Group 5">
            <a:extLst>
              <a:ext uri="{FF2B5EF4-FFF2-40B4-BE49-F238E27FC236}">
                <a16:creationId xmlns:a16="http://schemas.microsoft.com/office/drawing/2014/main" id="{ABFAEDA0-5647-473C-38FF-997B54E2B9A4}"/>
              </a:ext>
            </a:extLst>
          </p:cNvPr>
          <p:cNvGrpSpPr>
            <a:grpSpLocks/>
          </p:cNvGrpSpPr>
          <p:nvPr/>
        </p:nvGrpSpPr>
        <p:grpSpPr bwMode="auto">
          <a:xfrm>
            <a:off x="4840288" y="4506913"/>
            <a:ext cx="2524125" cy="1727200"/>
            <a:chOff x="1856" y="1122"/>
            <a:chExt cx="1479" cy="1088"/>
          </a:xfrm>
        </p:grpSpPr>
        <p:sp>
          <p:nvSpPr>
            <p:cNvPr id="120851" name="Rectangle 6">
              <a:extLst>
                <a:ext uri="{FF2B5EF4-FFF2-40B4-BE49-F238E27FC236}">
                  <a16:creationId xmlns:a16="http://schemas.microsoft.com/office/drawing/2014/main" id="{17E69117-FBE0-E658-789D-BA3DE2AE746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122"/>
              <a:ext cx="1479" cy="28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b="1">
                  <a:solidFill>
                    <a:schemeClr val="hlink"/>
                  </a:solidFill>
                </a:rPr>
                <a:t>Composite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  <p:sp>
          <p:nvSpPr>
            <p:cNvPr id="120852" name="Rectangle 7">
              <a:extLst>
                <a:ext uri="{FF2B5EF4-FFF2-40B4-BE49-F238E27FC236}">
                  <a16:creationId xmlns:a16="http://schemas.microsoft.com/office/drawing/2014/main" id="{1229F00F-FA0C-B8EB-3AC0-F19B63F06C1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856" y="1411"/>
              <a:ext cx="1478" cy="79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generalOp()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add(Component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delete(Component c)</a:t>
              </a:r>
            </a:p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getChild(int i)</a:t>
              </a:r>
            </a:p>
          </p:txBody>
        </p:sp>
      </p:grpSp>
      <p:grpSp>
        <p:nvGrpSpPr>
          <p:cNvPr id="120838" name="Group 8">
            <a:extLst>
              <a:ext uri="{FF2B5EF4-FFF2-40B4-BE49-F238E27FC236}">
                <a16:creationId xmlns:a16="http://schemas.microsoft.com/office/drawing/2014/main" id="{91AFF4D6-E5D1-5D79-A0EA-4B9A01E8D950}"/>
              </a:ext>
            </a:extLst>
          </p:cNvPr>
          <p:cNvGrpSpPr>
            <a:grpSpLocks/>
          </p:cNvGrpSpPr>
          <p:nvPr/>
        </p:nvGrpSpPr>
        <p:grpSpPr bwMode="auto">
          <a:xfrm>
            <a:off x="2170113" y="4506913"/>
            <a:ext cx="2347912" cy="863600"/>
            <a:chOff x="1126" y="2392"/>
            <a:chExt cx="1479" cy="544"/>
          </a:xfrm>
        </p:grpSpPr>
        <p:sp>
          <p:nvSpPr>
            <p:cNvPr id="120849" name="Rectangle 9">
              <a:extLst>
                <a:ext uri="{FF2B5EF4-FFF2-40B4-BE49-F238E27FC236}">
                  <a16:creationId xmlns:a16="http://schemas.microsoft.com/office/drawing/2014/main" id="{FBFAC111-6A08-8392-91FB-974B97CF1FC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392"/>
              <a:ext cx="1479" cy="289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b="1">
                  <a:solidFill>
                    <a:schemeClr val="hlink"/>
                  </a:solidFill>
                </a:rPr>
                <a:t>Leaf</a:t>
              </a:r>
              <a:endParaRPr lang="en-US" altLang="en-US" sz="2200" b="1">
                <a:solidFill>
                  <a:schemeClr val="hlink"/>
                </a:solidFill>
              </a:endParaRPr>
            </a:p>
          </p:txBody>
        </p:sp>
        <p:sp>
          <p:nvSpPr>
            <p:cNvPr id="120850" name="Rectangle 10">
              <a:extLst>
                <a:ext uri="{FF2B5EF4-FFF2-40B4-BE49-F238E27FC236}">
                  <a16:creationId xmlns:a16="http://schemas.microsoft.com/office/drawing/2014/main" id="{AD95008B-14A9-B121-D141-8DE72F6834C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681"/>
              <a:ext cx="1478" cy="255"/>
            </a:xfrm>
            <a:prstGeom prst="rect">
              <a:avLst/>
            </a:prstGeom>
            <a:noFill/>
            <a:ln w="12700" cap="sq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chemeClr val="hlink"/>
                  </a:solidFill>
                </a:rPr>
                <a:t>generalOp()</a:t>
              </a:r>
            </a:p>
          </p:txBody>
        </p:sp>
      </p:grpSp>
      <p:sp>
        <p:nvSpPr>
          <p:cNvPr id="120839" name="AutoShape 11">
            <a:extLst>
              <a:ext uri="{FF2B5EF4-FFF2-40B4-BE49-F238E27FC236}">
                <a16:creationId xmlns:a16="http://schemas.microsoft.com/office/drawing/2014/main" id="{AD70D0BA-47BA-72E5-CB86-A610014F447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03750" y="2662238"/>
            <a:ext cx="327025" cy="282575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20840" name="AutoShape 12">
            <a:extLst>
              <a:ext uri="{FF2B5EF4-FFF2-40B4-BE49-F238E27FC236}">
                <a16:creationId xmlns:a16="http://schemas.microsoft.com/office/drawing/2014/main" id="{85091095-F7FA-2299-2E5B-E32ABA2B9B55}"/>
              </a:ext>
            </a:extLst>
          </p:cNvPr>
          <p:cNvCxnSpPr>
            <a:cxnSpLocks noChangeShapeType="1"/>
            <a:stCxn id="120839" idx="3"/>
          </p:cNvCxnSpPr>
          <p:nvPr/>
        </p:nvCxnSpPr>
        <p:spPr bwMode="blackWhite">
          <a:xfrm rot="5400000">
            <a:off x="3275013" y="3014663"/>
            <a:ext cx="1562100" cy="14224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41" name="AutoShape 13">
            <a:extLst>
              <a:ext uri="{FF2B5EF4-FFF2-40B4-BE49-F238E27FC236}">
                <a16:creationId xmlns:a16="http://schemas.microsoft.com/office/drawing/2014/main" id="{84276749-D7CA-8AE1-7A06-26CF247007CE}"/>
              </a:ext>
            </a:extLst>
          </p:cNvPr>
          <p:cNvCxnSpPr>
            <a:cxnSpLocks noChangeShapeType="1"/>
            <a:stCxn id="120839" idx="3"/>
          </p:cNvCxnSpPr>
          <p:nvPr/>
        </p:nvCxnSpPr>
        <p:spPr bwMode="blackWhite">
          <a:xfrm rot="16200000" flipH="1">
            <a:off x="4653757" y="3058319"/>
            <a:ext cx="1562100" cy="1335087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842" name="AutoShape 14">
            <a:extLst>
              <a:ext uri="{FF2B5EF4-FFF2-40B4-BE49-F238E27FC236}">
                <a16:creationId xmlns:a16="http://schemas.microsoft.com/office/drawing/2014/main" id="{CE130EE2-E3D7-E881-D27A-DF3D05ED8DB1}"/>
              </a:ext>
            </a:extLst>
          </p:cNvPr>
          <p:cNvSpPr>
            <a:spLocks noChangeArrowheads="1"/>
          </p:cNvSpPr>
          <p:nvPr/>
        </p:nvSpPr>
        <p:spPr bwMode="blackWhite">
          <a:xfrm flipV="1">
            <a:off x="7702550" y="4935538"/>
            <a:ext cx="2363788" cy="617537"/>
          </a:xfrm>
          <a:prstGeom prst="foldedCorner">
            <a:avLst>
              <a:gd name="adj" fmla="val 13435"/>
            </a:avLst>
          </a:prstGeom>
          <a:noFill/>
          <a:ln w="12700" cap="sq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hlink"/>
                </a:solidFill>
              </a:rPr>
              <a:t>for all (c in children)</a:t>
            </a:r>
          </a:p>
          <a:p>
            <a:pPr algn="ctr"/>
            <a:r>
              <a:rPr lang="en-US" altLang="en-US">
                <a:solidFill>
                  <a:schemeClr val="hlink"/>
                </a:solidFill>
              </a:rPr>
              <a:t>c.generalOp();</a:t>
            </a:r>
            <a:endParaRPr lang="en-US" altLang="en-US" sz="1600">
              <a:solidFill>
                <a:schemeClr val="hlink"/>
              </a:solidFill>
            </a:endParaRPr>
          </a:p>
        </p:txBody>
      </p:sp>
      <p:grpSp>
        <p:nvGrpSpPr>
          <p:cNvPr id="120843" name="Group 15">
            <a:extLst>
              <a:ext uri="{FF2B5EF4-FFF2-40B4-BE49-F238E27FC236}">
                <a16:creationId xmlns:a16="http://schemas.microsoft.com/office/drawing/2014/main" id="{7E1D94C2-1CD1-BE8C-E5AC-526900084B07}"/>
              </a:ext>
            </a:extLst>
          </p:cNvPr>
          <p:cNvGrpSpPr>
            <a:grpSpLocks/>
          </p:cNvGrpSpPr>
          <p:nvPr/>
        </p:nvGrpSpPr>
        <p:grpSpPr bwMode="auto">
          <a:xfrm>
            <a:off x="6854825" y="5130800"/>
            <a:ext cx="831850" cy="74613"/>
            <a:chOff x="3388" y="3211"/>
            <a:chExt cx="524" cy="47"/>
          </a:xfrm>
        </p:grpSpPr>
        <p:sp>
          <p:nvSpPr>
            <p:cNvPr id="120847" name="Line 16">
              <a:extLst>
                <a:ext uri="{FF2B5EF4-FFF2-40B4-BE49-F238E27FC236}">
                  <a16:creationId xmlns:a16="http://schemas.microsoft.com/office/drawing/2014/main" id="{4B24B20E-764B-2106-D73B-805F40726804}"/>
                </a:ext>
              </a:extLst>
            </p:cNvPr>
            <p:cNvSpPr>
              <a:spLocks noChangeShapeType="1"/>
            </p:cNvSpPr>
            <p:nvPr/>
          </p:nvSpPr>
          <p:spPr bwMode="blackWhite">
            <a:xfrm>
              <a:off x="3456" y="3233"/>
              <a:ext cx="456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8" name="Oval 17">
              <a:extLst>
                <a:ext uri="{FF2B5EF4-FFF2-40B4-BE49-F238E27FC236}">
                  <a16:creationId xmlns:a16="http://schemas.microsoft.com/office/drawing/2014/main" id="{5E3BAD04-F122-AA10-124C-7E17D2A7294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388" y="3211"/>
              <a:ext cx="47" cy="47"/>
            </a:xfrm>
            <a:prstGeom prst="ellipse">
              <a:avLst/>
            </a:prstGeom>
            <a:noFill/>
            <a:ln w="12700" cap="sq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0844" name="AutoShape 18">
            <a:extLst>
              <a:ext uri="{FF2B5EF4-FFF2-40B4-BE49-F238E27FC236}">
                <a16:creationId xmlns:a16="http://schemas.microsoft.com/office/drawing/2014/main" id="{4365AF85-70F4-A818-D9ED-AD98BD25BF5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385050" y="4565650"/>
            <a:ext cx="300038" cy="141288"/>
          </a:xfrm>
          <a:prstGeom prst="diamond">
            <a:avLst/>
          </a:prstGeom>
          <a:solidFill>
            <a:schemeClr val="accent1"/>
          </a:solidFill>
          <a:ln w="12700" cap="sq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20845" name="AutoShape 19">
            <a:extLst>
              <a:ext uri="{FF2B5EF4-FFF2-40B4-BE49-F238E27FC236}">
                <a16:creationId xmlns:a16="http://schemas.microsoft.com/office/drawing/2014/main" id="{C38B96A8-55AE-CF00-015D-DFF9537784FB}"/>
              </a:ext>
            </a:extLst>
          </p:cNvPr>
          <p:cNvCxnSpPr>
            <a:cxnSpLocks noChangeShapeType="1"/>
            <a:stCxn id="120844" idx="3"/>
            <a:endCxn id="120836" idx="3"/>
          </p:cNvCxnSpPr>
          <p:nvPr/>
        </p:nvCxnSpPr>
        <p:spPr bwMode="blackWhite">
          <a:xfrm flipH="1" flipV="1">
            <a:off x="6002338" y="2370138"/>
            <a:ext cx="1682750" cy="2266950"/>
          </a:xfrm>
          <a:prstGeom prst="bentConnector3">
            <a:avLst>
              <a:gd name="adj1" fmla="val -13491"/>
            </a:avLst>
          </a:prstGeom>
          <a:noFill/>
          <a:ln w="12700" cap="sq">
            <a:solidFill>
              <a:schemeClr val="hlink"/>
            </a:solidFill>
            <a:miter lim="800000"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846" name="Text Box 20">
            <a:extLst>
              <a:ext uri="{FF2B5EF4-FFF2-40B4-BE49-F238E27FC236}">
                <a16:creationId xmlns:a16="http://schemas.microsoft.com/office/drawing/2014/main" id="{25F848C3-0BED-FCED-B238-7083832C54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953375" y="4224338"/>
            <a:ext cx="1576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chemeClr val="hlink"/>
                </a:solidFill>
              </a:rPr>
              <a:t>children</a:t>
            </a:r>
            <a:endParaRPr lang="en-US" altLang="en-US" sz="1600" b="1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9BD36DA-4222-2B49-27A3-3D4DEEEA62D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blackWhite"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 Object Structure</a:t>
            </a:r>
          </a:p>
        </p:txBody>
      </p:sp>
      <p:sp>
        <p:nvSpPr>
          <p:cNvPr id="122883" name="AutoShape 3">
            <a:extLst>
              <a:ext uri="{FF2B5EF4-FFF2-40B4-BE49-F238E27FC236}">
                <a16:creationId xmlns:a16="http://schemas.microsoft.com/office/drawing/2014/main" id="{7B1DDF43-0327-079E-94A1-55E50F3CE04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92688" y="1674813"/>
            <a:ext cx="1889125" cy="5476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>
                <a:solidFill>
                  <a:schemeClr val="bg1"/>
                </a:solidFill>
              </a:rPr>
              <a:t>aComposite</a:t>
            </a:r>
          </a:p>
        </p:txBody>
      </p:sp>
      <p:grpSp>
        <p:nvGrpSpPr>
          <p:cNvPr id="122884" name="Group 4">
            <a:extLst>
              <a:ext uri="{FF2B5EF4-FFF2-40B4-BE49-F238E27FC236}">
                <a16:creationId xmlns:a16="http://schemas.microsoft.com/office/drawing/2014/main" id="{BDD5FCF0-71B5-1882-049B-64F92D6BBE93}"/>
              </a:ext>
            </a:extLst>
          </p:cNvPr>
          <p:cNvGrpSpPr>
            <a:grpSpLocks/>
          </p:cNvGrpSpPr>
          <p:nvPr/>
        </p:nvGrpSpPr>
        <p:grpSpPr bwMode="auto">
          <a:xfrm>
            <a:off x="2066925" y="3198813"/>
            <a:ext cx="7739063" cy="547687"/>
            <a:chOff x="306" y="2073"/>
            <a:chExt cx="4875" cy="345"/>
          </a:xfrm>
        </p:grpSpPr>
        <p:sp>
          <p:nvSpPr>
            <p:cNvPr id="122896" name="AutoShape 5">
              <a:extLst>
                <a:ext uri="{FF2B5EF4-FFF2-40B4-BE49-F238E27FC236}">
                  <a16:creationId xmlns:a16="http://schemas.microsoft.com/office/drawing/2014/main" id="{E1EA9B94-1CA5-3913-5A7D-26318C735A2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06" y="2073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  <p:sp>
          <p:nvSpPr>
            <p:cNvPr id="122897" name="AutoShape 6">
              <a:extLst>
                <a:ext uri="{FF2B5EF4-FFF2-40B4-BE49-F238E27FC236}">
                  <a16:creationId xmlns:a16="http://schemas.microsoft.com/office/drawing/2014/main" id="{3F41A846-1F2C-9FB3-639F-0EEF415E3BE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762" y="2073"/>
              <a:ext cx="1190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aComposite</a:t>
              </a:r>
            </a:p>
          </p:txBody>
        </p:sp>
        <p:sp>
          <p:nvSpPr>
            <p:cNvPr id="122898" name="AutoShape 7">
              <a:extLst>
                <a:ext uri="{FF2B5EF4-FFF2-40B4-BE49-F238E27FC236}">
                  <a16:creationId xmlns:a16="http://schemas.microsoft.com/office/drawing/2014/main" id="{DB86EE36-AC99-BF8F-8A1A-1E3D740F9F2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202" y="2073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  <p:sp>
          <p:nvSpPr>
            <p:cNvPr id="122899" name="AutoShape 8">
              <a:extLst>
                <a:ext uri="{FF2B5EF4-FFF2-40B4-BE49-F238E27FC236}">
                  <a16:creationId xmlns:a16="http://schemas.microsoft.com/office/drawing/2014/main" id="{EB4DFFCD-E757-E741-4B6B-2AB3196543F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34" y="2073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</p:grpSp>
      <p:grpSp>
        <p:nvGrpSpPr>
          <p:cNvPr id="122885" name="Group 9">
            <a:extLst>
              <a:ext uri="{FF2B5EF4-FFF2-40B4-BE49-F238E27FC236}">
                <a16:creationId xmlns:a16="http://schemas.microsoft.com/office/drawing/2014/main" id="{14909E84-046E-37BC-A689-FB0F26E1036B}"/>
              </a:ext>
            </a:extLst>
          </p:cNvPr>
          <p:cNvGrpSpPr>
            <a:grpSpLocks/>
          </p:cNvGrpSpPr>
          <p:nvPr/>
        </p:nvGrpSpPr>
        <p:grpSpPr bwMode="auto">
          <a:xfrm>
            <a:off x="4130675" y="4724400"/>
            <a:ext cx="5557838" cy="547688"/>
            <a:chOff x="1753" y="2976"/>
            <a:chExt cx="3501" cy="345"/>
          </a:xfrm>
        </p:grpSpPr>
        <p:sp>
          <p:nvSpPr>
            <p:cNvPr id="122893" name="AutoShape 10">
              <a:extLst>
                <a:ext uri="{FF2B5EF4-FFF2-40B4-BE49-F238E27FC236}">
                  <a16:creationId xmlns:a16="http://schemas.microsoft.com/office/drawing/2014/main" id="{0A6AF683-2FCC-60CF-C2B6-65AB4BB501D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753" y="2976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  <p:sp>
          <p:nvSpPr>
            <p:cNvPr id="122894" name="AutoShape 11">
              <a:extLst>
                <a:ext uri="{FF2B5EF4-FFF2-40B4-BE49-F238E27FC236}">
                  <a16:creationId xmlns:a16="http://schemas.microsoft.com/office/drawing/2014/main" id="{3BFFBE37-53D5-7238-9FDE-69B40C69E5D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014" y="2976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  <p:sp>
          <p:nvSpPr>
            <p:cNvPr id="122895" name="AutoShape 12">
              <a:extLst>
                <a:ext uri="{FF2B5EF4-FFF2-40B4-BE49-F238E27FC236}">
                  <a16:creationId xmlns:a16="http://schemas.microsoft.com/office/drawing/2014/main" id="{3F417E84-532F-3FB4-F15F-E1A7C4484A9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275" y="2976"/>
              <a:ext cx="979" cy="34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b="1">
                  <a:solidFill>
                    <a:schemeClr val="bg1"/>
                  </a:solidFill>
                </a:rPr>
                <a:t>aLeaf</a:t>
              </a:r>
            </a:p>
          </p:txBody>
        </p:sp>
      </p:grpSp>
      <p:cxnSp>
        <p:nvCxnSpPr>
          <p:cNvPr id="122886" name="AutoShape 13">
            <a:extLst>
              <a:ext uri="{FF2B5EF4-FFF2-40B4-BE49-F238E27FC236}">
                <a16:creationId xmlns:a16="http://schemas.microsoft.com/office/drawing/2014/main" id="{51ACDD21-E481-8985-23BB-2C7056C174A0}"/>
              </a:ext>
            </a:extLst>
          </p:cNvPr>
          <p:cNvCxnSpPr>
            <a:cxnSpLocks noChangeShapeType="1"/>
            <a:stCxn id="122883" idx="2"/>
            <a:endCxn id="122896" idx="0"/>
          </p:cNvCxnSpPr>
          <p:nvPr/>
        </p:nvCxnSpPr>
        <p:spPr bwMode="blackWhite">
          <a:xfrm flipH="1">
            <a:off x="2844800" y="2222500"/>
            <a:ext cx="3092450" cy="9763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87" name="AutoShape 14">
            <a:extLst>
              <a:ext uri="{FF2B5EF4-FFF2-40B4-BE49-F238E27FC236}">
                <a16:creationId xmlns:a16="http://schemas.microsoft.com/office/drawing/2014/main" id="{2AFC03BD-01B0-ECF7-2689-D6212D288C0A}"/>
              </a:ext>
            </a:extLst>
          </p:cNvPr>
          <p:cNvCxnSpPr>
            <a:cxnSpLocks noChangeShapeType="1"/>
            <a:stCxn id="122883" idx="2"/>
            <a:endCxn id="122899" idx="0"/>
          </p:cNvCxnSpPr>
          <p:nvPr/>
        </p:nvCxnSpPr>
        <p:spPr bwMode="blackWhite">
          <a:xfrm flipH="1">
            <a:off x="4794250" y="2222500"/>
            <a:ext cx="1143000" cy="9763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88" name="AutoShape 15">
            <a:extLst>
              <a:ext uri="{FF2B5EF4-FFF2-40B4-BE49-F238E27FC236}">
                <a16:creationId xmlns:a16="http://schemas.microsoft.com/office/drawing/2014/main" id="{B9FBA68C-02E2-02F8-E1CF-656B8646057F}"/>
              </a:ext>
            </a:extLst>
          </p:cNvPr>
          <p:cNvCxnSpPr>
            <a:cxnSpLocks noChangeShapeType="1"/>
            <a:stCxn id="122883" idx="2"/>
            <a:endCxn id="122897" idx="0"/>
          </p:cNvCxnSpPr>
          <p:nvPr/>
        </p:nvCxnSpPr>
        <p:spPr bwMode="blackWhite">
          <a:xfrm>
            <a:off x="5937250" y="2222500"/>
            <a:ext cx="973138" cy="9763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89" name="AutoShape 16">
            <a:extLst>
              <a:ext uri="{FF2B5EF4-FFF2-40B4-BE49-F238E27FC236}">
                <a16:creationId xmlns:a16="http://schemas.microsoft.com/office/drawing/2014/main" id="{34FB9CF3-986C-8FFD-C903-9B4C8F0CB8EC}"/>
              </a:ext>
            </a:extLst>
          </p:cNvPr>
          <p:cNvCxnSpPr>
            <a:cxnSpLocks noChangeShapeType="1"/>
            <a:stCxn id="122883" idx="2"/>
            <a:endCxn id="122898" idx="0"/>
          </p:cNvCxnSpPr>
          <p:nvPr/>
        </p:nvCxnSpPr>
        <p:spPr bwMode="blackWhite">
          <a:xfrm>
            <a:off x="5937250" y="2222500"/>
            <a:ext cx="3092450" cy="9763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90" name="AutoShape 17">
            <a:extLst>
              <a:ext uri="{FF2B5EF4-FFF2-40B4-BE49-F238E27FC236}">
                <a16:creationId xmlns:a16="http://schemas.microsoft.com/office/drawing/2014/main" id="{7FFF1079-BBA5-DEF4-2F05-8FCA78D8942B}"/>
              </a:ext>
            </a:extLst>
          </p:cNvPr>
          <p:cNvCxnSpPr>
            <a:cxnSpLocks noChangeShapeType="1"/>
            <a:stCxn id="122897" idx="2"/>
            <a:endCxn id="122895" idx="0"/>
          </p:cNvCxnSpPr>
          <p:nvPr/>
        </p:nvCxnSpPr>
        <p:spPr bwMode="blackWhite">
          <a:xfrm>
            <a:off x="6910388" y="3746500"/>
            <a:ext cx="2001837" cy="977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91" name="AutoShape 18">
            <a:extLst>
              <a:ext uri="{FF2B5EF4-FFF2-40B4-BE49-F238E27FC236}">
                <a16:creationId xmlns:a16="http://schemas.microsoft.com/office/drawing/2014/main" id="{6F2B9C61-D3D8-6215-6D47-5AEA620FB17C}"/>
              </a:ext>
            </a:extLst>
          </p:cNvPr>
          <p:cNvCxnSpPr>
            <a:cxnSpLocks noChangeShapeType="1"/>
            <a:stCxn id="122897" idx="2"/>
            <a:endCxn id="122894" idx="0"/>
          </p:cNvCxnSpPr>
          <p:nvPr/>
        </p:nvCxnSpPr>
        <p:spPr bwMode="blackWhite">
          <a:xfrm>
            <a:off x="6910388" y="3746500"/>
            <a:ext cx="0" cy="977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892" name="AutoShape 19">
            <a:extLst>
              <a:ext uri="{FF2B5EF4-FFF2-40B4-BE49-F238E27FC236}">
                <a16:creationId xmlns:a16="http://schemas.microsoft.com/office/drawing/2014/main" id="{258FB499-B422-7B37-9867-F004337FAC1D}"/>
              </a:ext>
            </a:extLst>
          </p:cNvPr>
          <p:cNvCxnSpPr>
            <a:cxnSpLocks noChangeShapeType="1"/>
            <a:stCxn id="122897" idx="2"/>
            <a:endCxn id="122893" idx="0"/>
          </p:cNvCxnSpPr>
          <p:nvPr/>
        </p:nvCxnSpPr>
        <p:spPr bwMode="blackWhite">
          <a:xfrm flipH="1">
            <a:off x="4908550" y="3746500"/>
            <a:ext cx="2001838" cy="977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B446E092-18D9-E797-0556-79A129DE391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blackWhite"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Drawable Figures</a:t>
            </a:r>
          </a:p>
        </p:txBody>
      </p:sp>
      <p:sp>
        <p:nvSpPr>
          <p:cNvPr id="124931" name="Text Box 3">
            <a:extLst>
              <a:ext uri="{FF2B5EF4-FFF2-40B4-BE49-F238E27FC236}">
                <a16:creationId xmlns:a16="http://schemas.microsoft.com/office/drawing/2014/main" id="{9DED9277-54C6-E175-DB09-274D5A3F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1613" y="5097463"/>
            <a:ext cx="1576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subObjects</a:t>
            </a:r>
            <a:endParaRPr lang="en-US" altLang="en-US" sz="1600" b="1"/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E4FCF532-88C4-B8D6-471F-5FDE5EB4FB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81550" y="4778375"/>
            <a:ext cx="3736975" cy="32702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bg1"/>
                </a:solidFill>
              </a:rPr>
              <a:t>DrawableComposite</a:t>
            </a:r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E9643AA9-7639-C166-E795-7FB299AA845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81550" y="5105400"/>
            <a:ext cx="3740150" cy="90646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en-US" sz="1600" b="1">
                <a:solidFill>
                  <a:schemeClr val="bg1"/>
                </a:solidFill>
              </a:rPr>
              <a:t>DrawableComposite(Vector comps)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</a:rPr>
              <a:t>drawIt(Graphics g)</a:t>
            </a:r>
          </a:p>
        </p:txBody>
      </p:sp>
      <p:grpSp>
        <p:nvGrpSpPr>
          <p:cNvPr id="124934" name="Group 6">
            <a:extLst>
              <a:ext uri="{FF2B5EF4-FFF2-40B4-BE49-F238E27FC236}">
                <a16:creationId xmlns:a16="http://schemas.microsoft.com/office/drawing/2014/main" id="{085375CA-AC11-13E2-F930-590FF7938ADA}"/>
              </a:ext>
            </a:extLst>
          </p:cNvPr>
          <p:cNvGrpSpPr>
            <a:grpSpLocks/>
          </p:cNvGrpSpPr>
          <p:nvPr/>
        </p:nvGrpSpPr>
        <p:grpSpPr bwMode="auto">
          <a:xfrm>
            <a:off x="1811338" y="3703638"/>
            <a:ext cx="1993900" cy="652462"/>
            <a:chOff x="1126" y="2392"/>
            <a:chExt cx="1479" cy="544"/>
          </a:xfrm>
        </p:grpSpPr>
        <p:sp>
          <p:nvSpPr>
            <p:cNvPr id="124947" name="Rectangle 7">
              <a:extLst>
                <a:ext uri="{FF2B5EF4-FFF2-40B4-BE49-F238E27FC236}">
                  <a16:creationId xmlns:a16="http://schemas.microsoft.com/office/drawing/2014/main" id="{E841952D-3828-09B6-EC79-12FD7CF3624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392"/>
              <a:ext cx="1479" cy="289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1">
                  <a:solidFill>
                    <a:schemeClr val="bg1"/>
                  </a:solidFill>
                </a:rPr>
                <a:t>DrawableLine</a:t>
              </a:r>
            </a:p>
          </p:txBody>
        </p:sp>
        <p:sp>
          <p:nvSpPr>
            <p:cNvPr id="124948" name="Rectangle 8">
              <a:extLst>
                <a:ext uri="{FF2B5EF4-FFF2-40B4-BE49-F238E27FC236}">
                  <a16:creationId xmlns:a16="http://schemas.microsoft.com/office/drawing/2014/main" id="{C1403393-9922-D929-2271-66D4A95DFBB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26" y="2681"/>
              <a:ext cx="1478" cy="255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drawit(Graphics g)</a:t>
              </a:r>
            </a:p>
          </p:txBody>
        </p:sp>
      </p:grpSp>
      <p:sp>
        <p:nvSpPr>
          <p:cNvPr id="124935" name="AutoShape 9">
            <a:extLst>
              <a:ext uri="{FF2B5EF4-FFF2-40B4-BE49-F238E27FC236}">
                <a16:creationId xmlns:a16="http://schemas.microsoft.com/office/drawing/2014/main" id="{69E754E6-35AC-70D0-593E-DF701945F95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579938" y="2493963"/>
            <a:ext cx="327025" cy="282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  <p:cxnSp>
        <p:nvCxnSpPr>
          <p:cNvPr id="124936" name="AutoShape 10">
            <a:extLst>
              <a:ext uri="{FF2B5EF4-FFF2-40B4-BE49-F238E27FC236}">
                <a16:creationId xmlns:a16="http://schemas.microsoft.com/office/drawing/2014/main" id="{D7CA05F6-9D2E-650D-EF23-61B2734AE3E9}"/>
              </a:ext>
            </a:extLst>
          </p:cNvPr>
          <p:cNvCxnSpPr>
            <a:cxnSpLocks noChangeShapeType="1"/>
          </p:cNvCxnSpPr>
          <p:nvPr/>
        </p:nvCxnSpPr>
        <p:spPr bwMode="blackWhite">
          <a:xfrm rot="5400000">
            <a:off x="3312319" y="2262982"/>
            <a:ext cx="927100" cy="1935162"/>
          </a:xfrm>
          <a:prstGeom prst="bentConnector3">
            <a:avLst>
              <a:gd name="adj1" fmla="val 49995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937" name="AutoShape 11">
            <a:extLst>
              <a:ext uri="{FF2B5EF4-FFF2-40B4-BE49-F238E27FC236}">
                <a16:creationId xmlns:a16="http://schemas.microsoft.com/office/drawing/2014/main" id="{B4983355-54FF-68B9-B59B-3510E74F931E}"/>
              </a:ext>
            </a:extLst>
          </p:cNvPr>
          <p:cNvCxnSpPr>
            <a:cxnSpLocks noChangeShapeType="1"/>
            <a:stCxn id="124935" idx="3"/>
            <a:endCxn id="124932" idx="0"/>
          </p:cNvCxnSpPr>
          <p:nvPr/>
        </p:nvCxnSpPr>
        <p:spPr bwMode="blackWhite">
          <a:xfrm rot="16200000" flipH="1">
            <a:off x="4695825" y="2824163"/>
            <a:ext cx="2001837" cy="1906588"/>
          </a:xfrm>
          <a:prstGeom prst="bentConnector3">
            <a:avLst>
              <a:gd name="adj1" fmla="val 22676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8" name="AutoShape 12">
            <a:extLst>
              <a:ext uri="{FF2B5EF4-FFF2-40B4-BE49-F238E27FC236}">
                <a16:creationId xmlns:a16="http://schemas.microsoft.com/office/drawing/2014/main" id="{FF254D4A-81A7-059C-30D5-D2CF623805D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542338" y="5402263"/>
            <a:ext cx="300037" cy="141287"/>
          </a:xfrm>
          <a:prstGeom prst="diamond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chemeClr val="bg1"/>
              </a:solidFill>
            </a:endParaRPr>
          </a:p>
        </p:txBody>
      </p:sp>
      <p:cxnSp>
        <p:nvCxnSpPr>
          <p:cNvPr id="124939" name="AutoShape 13">
            <a:extLst>
              <a:ext uri="{FF2B5EF4-FFF2-40B4-BE49-F238E27FC236}">
                <a16:creationId xmlns:a16="http://schemas.microsoft.com/office/drawing/2014/main" id="{8DF947B6-8F8B-C222-1596-B3CE4942D514}"/>
              </a:ext>
            </a:extLst>
          </p:cNvPr>
          <p:cNvCxnSpPr>
            <a:cxnSpLocks noChangeShapeType="1"/>
            <a:stCxn id="124938" idx="3"/>
          </p:cNvCxnSpPr>
          <p:nvPr/>
        </p:nvCxnSpPr>
        <p:spPr bwMode="blackWhite">
          <a:xfrm flipH="1" flipV="1">
            <a:off x="6049963" y="2281238"/>
            <a:ext cx="2792412" cy="3192462"/>
          </a:xfrm>
          <a:prstGeom prst="bentConnector3">
            <a:avLst>
              <a:gd name="adj1" fmla="val -8130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4940" name="Group 14">
            <a:extLst>
              <a:ext uri="{FF2B5EF4-FFF2-40B4-BE49-F238E27FC236}">
                <a16:creationId xmlns:a16="http://schemas.microsoft.com/office/drawing/2014/main" id="{5392025F-6798-5A32-1041-B30499E3A6A8}"/>
              </a:ext>
            </a:extLst>
          </p:cNvPr>
          <p:cNvGrpSpPr>
            <a:grpSpLocks/>
          </p:cNvGrpSpPr>
          <p:nvPr/>
        </p:nvGrpSpPr>
        <p:grpSpPr bwMode="auto">
          <a:xfrm>
            <a:off x="3579813" y="1835150"/>
            <a:ext cx="2471737" cy="612775"/>
            <a:chOff x="1295" y="1208"/>
            <a:chExt cx="1557" cy="386"/>
          </a:xfrm>
        </p:grpSpPr>
        <p:sp>
          <p:nvSpPr>
            <p:cNvPr id="124945" name="Rectangle 15">
              <a:extLst>
                <a:ext uri="{FF2B5EF4-FFF2-40B4-BE49-F238E27FC236}">
                  <a16:creationId xmlns:a16="http://schemas.microsoft.com/office/drawing/2014/main" id="{B54CAB66-ED65-922D-7587-40B93F16ACF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95" y="1208"/>
              <a:ext cx="1557" cy="176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1" i="1">
                  <a:solidFill>
                    <a:schemeClr val="bg1"/>
                  </a:solidFill>
                </a:rPr>
                <a:t>Drawable</a:t>
              </a:r>
              <a:endParaRPr lang="en-US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24946" name="Rectangle 16">
              <a:extLst>
                <a:ext uri="{FF2B5EF4-FFF2-40B4-BE49-F238E27FC236}">
                  <a16:creationId xmlns:a16="http://schemas.microsoft.com/office/drawing/2014/main" id="{7A5714AD-ED6A-750F-621C-844B22CC829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95" y="1384"/>
              <a:ext cx="1556" cy="21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 i="1">
                  <a:solidFill>
                    <a:schemeClr val="bg1"/>
                  </a:solidFill>
                </a:rPr>
                <a:t>drawit(Graphics g)</a:t>
              </a:r>
            </a:p>
          </p:txBody>
        </p:sp>
      </p:grpSp>
      <p:grpSp>
        <p:nvGrpSpPr>
          <p:cNvPr id="124941" name="Group 17">
            <a:extLst>
              <a:ext uri="{FF2B5EF4-FFF2-40B4-BE49-F238E27FC236}">
                <a16:creationId xmlns:a16="http://schemas.microsoft.com/office/drawing/2014/main" id="{6BC0387C-4F7F-1E34-2BFC-6205F1D91FE9}"/>
              </a:ext>
            </a:extLst>
          </p:cNvPr>
          <p:cNvGrpSpPr>
            <a:grpSpLocks/>
          </p:cNvGrpSpPr>
          <p:nvPr/>
        </p:nvGrpSpPr>
        <p:grpSpPr bwMode="auto">
          <a:xfrm>
            <a:off x="4083050" y="3732213"/>
            <a:ext cx="2122488" cy="652462"/>
            <a:chOff x="1612" y="2403"/>
            <a:chExt cx="1337" cy="411"/>
          </a:xfrm>
        </p:grpSpPr>
        <p:sp>
          <p:nvSpPr>
            <p:cNvPr id="124943" name="Rectangle 18">
              <a:extLst>
                <a:ext uri="{FF2B5EF4-FFF2-40B4-BE49-F238E27FC236}">
                  <a16:creationId xmlns:a16="http://schemas.microsoft.com/office/drawing/2014/main" id="{7B59902C-2F7D-2911-8CB1-3065F0F163F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12" y="2403"/>
              <a:ext cx="1334" cy="218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1">
                  <a:solidFill>
                    <a:schemeClr val="bg1"/>
                  </a:solidFill>
                </a:rPr>
                <a:t>DrawableRect</a:t>
              </a:r>
            </a:p>
          </p:txBody>
        </p:sp>
        <p:sp>
          <p:nvSpPr>
            <p:cNvPr id="124944" name="Rectangle 19">
              <a:extLst>
                <a:ext uri="{FF2B5EF4-FFF2-40B4-BE49-F238E27FC236}">
                  <a16:creationId xmlns:a16="http://schemas.microsoft.com/office/drawing/2014/main" id="{C5D53EE9-0F86-76E3-6EA4-EAD8564DD86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12" y="2621"/>
              <a:ext cx="1337" cy="193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drawit(Graphics g)</a:t>
              </a:r>
            </a:p>
          </p:txBody>
        </p:sp>
      </p:grpSp>
      <p:cxnSp>
        <p:nvCxnSpPr>
          <p:cNvPr id="124942" name="AutoShape 20">
            <a:extLst>
              <a:ext uri="{FF2B5EF4-FFF2-40B4-BE49-F238E27FC236}">
                <a16:creationId xmlns:a16="http://schemas.microsoft.com/office/drawing/2014/main" id="{8E82E9AA-B383-E0E9-35EA-09FFEDF21D4B}"/>
              </a:ext>
            </a:extLst>
          </p:cNvPr>
          <p:cNvCxnSpPr>
            <a:cxnSpLocks noChangeShapeType="1"/>
          </p:cNvCxnSpPr>
          <p:nvPr/>
        </p:nvCxnSpPr>
        <p:spPr bwMode="blackWhite">
          <a:xfrm rot="16200000" flipH="1">
            <a:off x="4464844" y="3048794"/>
            <a:ext cx="955675" cy="398463"/>
          </a:xfrm>
          <a:prstGeom prst="bentConnector3">
            <a:avLst>
              <a:gd name="adj1" fmla="val 48171"/>
            </a:avLst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77BF3AB0-BB89-2289-DE43-582D614EB3F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87550" y="301625"/>
            <a:ext cx="7313613" cy="9017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3AAACB59-993F-36E8-5030-AE9A9C93B6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79638" y="1658938"/>
            <a:ext cx="7972425" cy="4090987"/>
          </a:xfrm>
        </p:spPr>
        <p:txBody>
          <a:bodyPr/>
          <a:lstStyle/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Clients (usually) ignore differences between primitives &amp; composites</a:t>
            </a:r>
          </a:p>
          <a:p>
            <a:pPr marL="342900" indent="-257175" eaLnBrk="1" hangingPunct="1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Clients access (most) components via the generic interfaces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Primitives implement request directly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Composites can handle directly or forward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Arbitrary composition to indefinite depth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Tree structure – no sharing of nodes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General digraph – supports sharing, multiple parents – be careful!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21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Eases addition of new components</a:t>
            </a: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 sz="1900"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Almost automatic</a:t>
            </a:r>
            <a:endParaRPr lang="en-US" altLang="en-US" sz="2100"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85800" lvl="1" indent="-257175" eaLnBrk="1" hangingPunct="1">
              <a:spcAft>
                <a:spcPct val="0"/>
              </a:spcAft>
              <a:buClr>
                <a:srgbClr val="000000"/>
              </a:buClr>
            </a:pPr>
            <a:endParaRPr lang="en-US" altLang="en-US" sz="19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48EBB6CD-940B-8C33-D26C-A07B95E1B26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Evaluating Designs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5262FE7C-04D3-9BDE-DDFA-B7BD3E6C70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4937125"/>
          </a:xfrm>
        </p:spPr>
        <p:txBody>
          <a:bodyPr/>
          <a:lstStyle/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application of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well-known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design patterns that promote loosely coupled, highly cohesive designs.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Conversely, identify the existence of recurring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negative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solutions – AntiPatterns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AntiPattern : use of a pattern in an inappropriate context.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Refactoring : changing, migrating an existing solution (antipattern) to another by improving the structure of the solution.</a:t>
            </a:r>
          </a:p>
          <a:p>
            <a:pPr marL="342900" indent="-257175" eaLnBrk="1" hangingPunct="1"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84441EFE-B30C-65CB-41FE-70EBF272BB7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altLang="en-US">
                <a:latin typeface="Arial" panose="020B0604020202020204" pitchFamily="34" charset="0"/>
                <a:cs typeface="Arial" panose="020B0604020202020204" pitchFamily="34" charset="0"/>
              </a:rPr>
              <a:t>One builds using, using smaller building sets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09B42E07-0600-012A-C3C8-49FFF5B2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5495925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DB13F9-D11C-BA30-51FD-E73428CFACE6}"/>
              </a:ext>
            </a:extLst>
          </p:cNvPr>
          <p:cNvSpPr txBox="1">
            <a:spLocks/>
          </p:cNvSpPr>
          <p:nvPr/>
        </p:nvSpPr>
        <p:spPr bwMode="auto">
          <a:xfrm>
            <a:off x="7620000" y="5105400"/>
            <a:ext cx="4038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IN" kern="0" dirty="0"/>
              <a:t>Patterns!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2">
            <a:extLst>
              <a:ext uri="{FF2B5EF4-FFF2-40B4-BE49-F238E27FC236}">
                <a16:creationId xmlns:a16="http://schemas.microsoft.com/office/drawing/2014/main" id="{DF4F5433-3455-EFEF-35C2-B73DA08F91A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-28575"/>
            <a:ext cx="11582400" cy="6899275"/>
            <a:chOff x="609600" y="-31693"/>
            <a:chExt cx="11582400" cy="6899084"/>
          </a:xfrm>
        </p:grpSpPr>
        <p:pic>
          <p:nvPicPr>
            <p:cNvPr id="13317" name="Picture 8">
              <a:extLst>
                <a:ext uri="{FF2B5EF4-FFF2-40B4-BE49-F238E27FC236}">
                  <a16:creationId xmlns:a16="http://schemas.microsoft.com/office/drawing/2014/main" id="{2047BB01-9314-3D99-FB49-BBB3C7985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4" t="12573" r="17874" b="2223"/>
            <a:stretch>
              <a:fillRect/>
            </a:stretch>
          </p:blipFill>
          <p:spPr bwMode="auto">
            <a:xfrm>
              <a:off x="1752600" y="-27976"/>
              <a:ext cx="8686800" cy="686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9">
              <a:extLst>
                <a:ext uri="{FF2B5EF4-FFF2-40B4-BE49-F238E27FC236}">
                  <a16:creationId xmlns:a16="http://schemas.microsoft.com/office/drawing/2014/main" id="{EF3919EE-3856-14EA-24F4-7FBF54ED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11" t="12573" r="17874" b="2223"/>
            <a:stretch>
              <a:fillRect/>
            </a:stretch>
          </p:blipFill>
          <p:spPr bwMode="auto">
            <a:xfrm>
              <a:off x="9982200" y="-31693"/>
              <a:ext cx="2209800" cy="686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11">
              <a:extLst>
                <a:ext uri="{FF2B5EF4-FFF2-40B4-BE49-F238E27FC236}">
                  <a16:creationId xmlns:a16="http://schemas.microsoft.com/office/drawing/2014/main" id="{EE24F0E7-ED63-138F-7558-BB5D93FBC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4" t="12573" r="73683" b="2223"/>
            <a:stretch>
              <a:fillRect/>
            </a:stretch>
          </p:blipFill>
          <p:spPr bwMode="auto">
            <a:xfrm>
              <a:off x="609600" y="0"/>
              <a:ext cx="1219200" cy="6867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Title 1">
            <a:extLst>
              <a:ext uri="{FF2B5EF4-FFF2-40B4-BE49-F238E27FC236}">
                <a16:creationId xmlns:a16="http://schemas.microsoft.com/office/drawing/2014/main" id="{773925DF-E4EF-E304-535E-78427080901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2B86C-E624-2C6A-2A5D-A5583259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896938"/>
            <a:ext cx="6172200" cy="559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25147</TotalTime>
  <Words>3260</Words>
  <Application>Microsoft Office PowerPoint</Application>
  <PresentationFormat>Widescreen</PresentationFormat>
  <Paragraphs>611</Paragraphs>
  <Slides>77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1_Office Theme</vt:lpstr>
      <vt:lpstr>Design – using OO patterns</vt:lpstr>
      <vt:lpstr>Where are we..</vt:lpstr>
      <vt:lpstr>What words come to your mind?</vt:lpstr>
      <vt:lpstr>Patterns every where</vt:lpstr>
      <vt:lpstr>IN nature</vt:lpstr>
      <vt:lpstr>Like in fabric</vt:lpstr>
      <vt:lpstr>Or even in legos..</vt:lpstr>
      <vt:lpstr>One builds using, using smaller building sets</vt:lpstr>
      <vt:lpstr>PowerPoint Presentation</vt:lpstr>
      <vt:lpstr>Tools for Patterns?</vt:lpstr>
      <vt:lpstr>.. blocks</vt:lpstr>
      <vt:lpstr>Or, “practices”</vt:lpstr>
      <vt:lpstr>What does this mean for software?</vt:lpstr>
      <vt:lpstr>When designing.. </vt:lpstr>
      <vt:lpstr>Reuse others’ approaches?</vt:lpstr>
      <vt:lpstr>PowerPoint Presentation</vt:lpstr>
      <vt:lpstr>Design Patterns</vt:lpstr>
      <vt:lpstr>PowerPoint Presentation</vt:lpstr>
      <vt:lpstr>Basic Concepts</vt:lpstr>
      <vt:lpstr>Describing a Pattern</vt:lpstr>
      <vt:lpstr>Design patterns (GOF)</vt:lpstr>
      <vt:lpstr>Types of patterns</vt:lpstr>
      <vt:lpstr>Adapter Pattern  </vt:lpstr>
      <vt:lpstr>Proxy pattern  </vt:lpstr>
      <vt:lpstr>The Singleton Pattern</vt:lpstr>
      <vt:lpstr>Observer pattern </vt:lpstr>
      <vt:lpstr>Composite Pattern: The Problem</vt:lpstr>
      <vt:lpstr>PowerPoint Presentation</vt:lpstr>
      <vt:lpstr>DETAILS</vt:lpstr>
      <vt:lpstr>PowerPoint Presentation</vt:lpstr>
      <vt:lpstr>Adapter pattern</vt:lpstr>
      <vt:lpstr>Example Scenario</vt:lpstr>
      <vt:lpstr>Adapter Pattern Explained</vt:lpstr>
      <vt:lpstr>Adapter Pattern</vt:lpstr>
      <vt:lpstr>When to Use</vt:lpstr>
      <vt:lpstr>Object Adapter Pattern</vt:lpstr>
      <vt:lpstr>Class Adapter Pattern</vt:lpstr>
      <vt:lpstr>When to Use Adapters</vt:lpstr>
      <vt:lpstr>Proxy pattern</vt:lpstr>
      <vt:lpstr>The Problems</vt:lpstr>
      <vt:lpstr>The Design Goal</vt:lpstr>
      <vt:lpstr>Proxy pattern Defined</vt:lpstr>
      <vt:lpstr>Proxy pattern structure</vt:lpstr>
      <vt:lpstr>Example: Accessing Remote Object</vt:lpstr>
      <vt:lpstr>Java RMI, the big picture</vt:lpstr>
      <vt:lpstr>Categories of Proxies</vt:lpstr>
      <vt:lpstr>The Controller Façade Pattern</vt:lpstr>
      <vt:lpstr>Façade</vt:lpstr>
      <vt:lpstr>Proxies/Adapters/Facades</vt:lpstr>
      <vt:lpstr>The Singleton Pattern</vt:lpstr>
      <vt:lpstr>Singleton</vt:lpstr>
      <vt:lpstr>Activity (Alternative designs)</vt:lpstr>
      <vt:lpstr>Observer pattern</vt:lpstr>
      <vt:lpstr>Weather Monitoring application</vt:lpstr>
      <vt:lpstr>WeatherData  class</vt:lpstr>
      <vt:lpstr>WeatherData Implementation</vt:lpstr>
      <vt:lpstr>The Problem</vt:lpstr>
      <vt:lpstr>Example: UI &amp; Application</vt:lpstr>
      <vt:lpstr>Approach One – Direct Connect</vt:lpstr>
      <vt:lpstr>Approach Two : Observer Pattern</vt:lpstr>
      <vt:lpstr>Approach Two – Observer/Subject  (AKA: publish/subscribe)</vt:lpstr>
      <vt:lpstr>Observer Pattern - Class diagram</vt:lpstr>
      <vt:lpstr>Interaction Diagram</vt:lpstr>
      <vt:lpstr>When to Use Observer</vt:lpstr>
      <vt:lpstr>Consequences</vt:lpstr>
      <vt:lpstr>Designing the Weather Station</vt:lpstr>
      <vt:lpstr>Observer Pattern – Key points</vt:lpstr>
      <vt:lpstr>Composite pattern</vt:lpstr>
      <vt:lpstr>The Problem</vt:lpstr>
      <vt:lpstr>Examples - 1</vt:lpstr>
      <vt:lpstr>Examples - 2</vt:lpstr>
      <vt:lpstr>Class Diagram (Alternative 1)</vt:lpstr>
      <vt:lpstr>Class Diagram (Alternative 2)</vt:lpstr>
      <vt:lpstr>Example Object Structure</vt:lpstr>
      <vt:lpstr>Example: Drawable Figures</vt:lpstr>
      <vt:lpstr>Discussion</vt:lpstr>
      <vt:lpstr>Evaluating Designs</vt:lpstr>
    </vt:vector>
  </TitlesOfParts>
  <Company>RS Pressman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Set to accompany Web Engineering: A Practitioner Approach</dc:title>
  <dc:creator>Roger Pressman</dc:creator>
  <cp:lastModifiedBy>Ramesh Loganathan</cp:lastModifiedBy>
  <cp:revision>113</cp:revision>
  <dcterms:created xsi:type="dcterms:W3CDTF">2013-03-04T15:54:25Z</dcterms:created>
  <dcterms:modified xsi:type="dcterms:W3CDTF">2023-03-23T02:29:57Z</dcterms:modified>
</cp:coreProperties>
</file>